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31" r:id="rId12"/>
    <p:sldId id="330" r:id="rId13"/>
    <p:sldId id="267" r:id="rId14"/>
    <p:sldId id="268" r:id="rId15"/>
    <p:sldId id="269" r:id="rId16"/>
    <p:sldId id="348" r:id="rId17"/>
    <p:sldId id="332" r:id="rId18"/>
    <p:sldId id="333" r:id="rId19"/>
    <p:sldId id="335" r:id="rId20"/>
    <p:sldId id="334" r:id="rId21"/>
    <p:sldId id="359" r:id="rId22"/>
    <p:sldId id="363" r:id="rId23"/>
    <p:sldId id="364" r:id="rId24"/>
    <p:sldId id="338" r:id="rId25"/>
    <p:sldId id="270" r:id="rId26"/>
    <p:sldId id="336" r:id="rId27"/>
    <p:sldId id="308" r:id="rId28"/>
    <p:sldId id="358" r:id="rId29"/>
    <p:sldId id="349" r:id="rId30"/>
    <p:sldId id="343" r:id="rId31"/>
    <p:sldId id="307" r:id="rId32"/>
    <p:sldId id="361" r:id="rId33"/>
    <p:sldId id="362" r:id="rId34"/>
    <p:sldId id="313" r:id="rId35"/>
    <p:sldId id="300" r:id="rId36"/>
    <p:sldId id="314" r:id="rId37"/>
    <p:sldId id="315" r:id="rId38"/>
    <p:sldId id="316" r:id="rId39"/>
    <p:sldId id="317" r:id="rId40"/>
    <p:sldId id="318" r:id="rId41"/>
    <p:sldId id="324" r:id="rId42"/>
    <p:sldId id="350" r:id="rId43"/>
    <p:sldId id="340" r:id="rId44"/>
    <p:sldId id="365" r:id="rId45"/>
    <p:sldId id="271" r:id="rId46"/>
    <p:sldId id="304" r:id="rId47"/>
    <p:sldId id="305" r:id="rId48"/>
    <p:sldId id="303" r:id="rId49"/>
    <p:sldId id="306" r:id="rId50"/>
    <p:sldId id="341" r:id="rId51"/>
    <p:sldId id="325" r:id="rId52"/>
    <p:sldId id="301" r:id="rId53"/>
    <p:sldId id="326" r:id="rId54"/>
    <p:sldId id="357" r:id="rId55"/>
    <p:sldId id="351" r:id="rId56"/>
    <p:sldId id="322" r:id="rId57"/>
    <p:sldId id="323" r:id="rId58"/>
    <p:sldId id="353" r:id="rId59"/>
    <p:sldId id="312" r:id="rId60"/>
    <p:sldId id="337" r:id="rId61"/>
    <p:sldId id="311" r:id="rId62"/>
    <p:sldId id="345" r:id="rId63"/>
    <p:sldId id="346" r:id="rId64"/>
    <p:sldId id="310" r:id="rId65"/>
    <p:sldId id="352" r:id="rId66"/>
    <p:sldId id="342" r:id="rId67"/>
    <p:sldId id="327" r:id="rId68"/>
    <p:sldId id="328" r:id="rId69"/>
    <p:sldId id="354" r:id="rId70"/>
    <p:sldId id="344" r:id="rId71"/>
    <p:sldId id="291" r:id="rId72"/>
    <p:sldId id="292" r:id="rId73"/>
    <p:sldId id="293" r:id="rId74"/>
    <p:sldId id="319" r:id="rId75"/>
    <p:sldId id="320" r:id="rId76"/>
    <p:sldId id="356" r:id="rId77"/>
    <p:sldId id="360" r:id="rId78"/>
    <p:sldId id="329" r:id="rId79"/>
    <p:sldId id="355" r:id="rId8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50" y="4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123F-E519-4BA1-AC40-C831AFEBD6C2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57679-1C27-4A54-9C36-3DB768966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47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57679-1C27-4A54-9C36-3DB7689660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66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39C10-D5DF-4CC8-A308-6071406B01D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78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39C10-D5DF-4CC8-A308-6071406B01DB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7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39C10-D5DF-4CC8-A308-6071406B01DB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49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698C-9368-4D97-A90C-AEACC667A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43C5A-0FB4-4915-94AF-CFC6EFA7C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4AA6-A6D7-4E6B-9339-FACE4D58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549-7437-4474-9386-58D5BF06CDB2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8D3A-2D6E-4709-A5C0-100B8ECD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0B12F-3D51-43A5-A65A-969EAB5E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9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1D70-4A79-4598-8166-691BC08B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D7DF0-467C-42DC-8FEA-63ECAF19A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F590E-8009-4FA0-BA45-AFF1A222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6C1F-F823-4FF7-AF69-F8B29BB1B67B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9B9F-DF42-4254-8C2E-2F12FE7D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3B847-9B41-47DD-80E8-97B77D09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8C2C9-830B-41B4-A6C5-CA72E8502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7CBD5-9903-4A14-878E-F1F3533A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1BE2-9911-4176-9CE4-53D72D11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7816-3590-499C-90B6-F8361A0DCA33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16058-59A4-4B77-AA58-4C0A7A3F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48A44-27B3-4D63-BF2B-3994893A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90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3C35-DCE7-4A7C-A2AD-28AC9E57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009F0-0204-401F-9678-B4FEE739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11C79-D6F6-4B3D-9980-E82393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01B9-4428-44BB-87C4-E2BA3959AABD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38A7E-5F05-4A05-85EE-4D60ADF8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5B9E-0302-460A-9B2D-017CB1E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7E96-7A29-4271-B946-5C0DEA11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CF68F-1B0C-4B78-865E-CCEECFD7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F677A-E2D8-406E-A632-A6684B80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8464-165B-4E43-88A6-D9AE584E2749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04AF5-C083-4015-86F8-107231F6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238F4-137E-4D63-BC1B-ACFD6530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76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C6B3-2CCD-40CD-9B2B-9F1E6812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20A17-6CEA-4EA1-AA9B-8C3128487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7AF45-A701-4B06-8CC0-9A85A0EE7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B5B67-894C-4796-8268-40081949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B2DA-6718-4945-9463-EFCAF7339707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CD52C-62B4-439F-98DE-22AD60A2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BCE2-4A85-40D4-B80C-81B7F8D8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2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3102-0E67-494E-B30F-10D324EB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AF2E3-CD00-41FA-AE14-2B451D8E0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52AF7-0203-4E56-B48C-9B0DC2DDA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76D7E-E0C5-4C16-84D0-3B51EC69E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E1A45-B823-4AEE-B9A8-9C4E371BB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83F3D-5B67-47E1-B581-31CDD777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C47-F272-4651-942D-B5841BC8B2F4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4CE90-BCD7-42D1-8074-52F12E3E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ED09B-2C06-448B-97A6-98A059BD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89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44DB-14A8-4980-AD89-36211076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FD865-58C1-41AB-B228-6D6376DE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352-226A-4761-8E1A-60F273758224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1DE43-E14A-459A-A663-87EDF766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3606-BB99-48BD-9CD4-AD60A5AD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2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12732-BD66-4258-87AE-0E8CA486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18FE-7842-4859-9965-00DD92A58649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9DCDB-1256-4D86-8002-978C564B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58145-DC4B-45F6-8A89-EB284EDB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3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E8D4-E7BE-4CC6-A909-C4ADA6C5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9664-12BD-4456-9252-413409B7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1E579-52B0-4DAE-B175-E640195CE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E47F7-487C-4869-92EC-C25311FD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487C-DFEC-4FD4-934B-FBBCB4691C2F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88950-7E3B-4669-96AD-ACF93C49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22BDC-547E-464F-803B-EB570830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58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339E-F07A-43AC-A06D-813A73DA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57BBE-4DF2-47AF-9C0C-6D0F68A2D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8C7BB-B6D1-465E-AE85-68B6D5730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C35F-5DE4-457D-8FDB-EAA4BC2D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789D-0E16-428B-8096-289BF2A5BF04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6CA43-5B91-481F-AEA7-871F4223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51135-221B-4B37-8693-5EB1E439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7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AB38A-F453-4DEE-870B-8C3E2A56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CAC63-FB63-4A30-98BA-C02D400E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A4FC-6A03-433B-9F2D-454E3F2F8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EF38-6D4F-4860-BDAE-41A004462F80}" type="datetime1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BC92-41EA-4300-829A-EAA87124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8EAC0-7540-4D08-8F6C-566A7476E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088C-3EAE-4F8D-BD9D-9B9227BDB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75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iming.luo@xm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ecnu.edu.cn/~jypan/Latex/Latex_Talk2023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ecnu.edu.cn/~jypan/Latex/Latex_Talk2023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LaTe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38178015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latex.codecogs.com/eqneditor/editor.php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pix.com/" TargetMode="External"/><Relationship Id="rId2" Type="http://schemas.openxmlformats.org/officeDocument/2006/relationships/hyperlink" Target="https://www.bilibili.com/video/BV1bb4y1U7K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hyperlink" Target="https://github.com/lukas-blecher/LaTeX-OCR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hina.net/p/overleaf?hmsr=aladdin1e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tablesgenerator.com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hyperlink" Target="https://zhuanlan.zhihu.com/p/166418214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glehelper.net/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cs.xmu.edu.cn/info/1047/4651.htm" TargetMode="Externa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s://kle.xmu.edu.cn/info/1732/31441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9607-CD68-4407-8B6A-E6AD9CB47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LaTeX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使用简介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5498E-E4D6-431D-BD35-CD09D8247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罗志明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cs typeface="+mn-ea"/>
                <a:sym typeface="+mn-lt"/>
                <a:hlinkClick r:id="rId2"/>
              </a:rPr>
              <a:t>zhiming.luo@xmu.edu.cn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4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3818-1DE5-4E0E-9128-EA151D7D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模板（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Template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99A19-421C-4391-93FE-C9821C400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3" y="2169901"/>
            <a:ext cx="5830267" cy="2518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BBDC68-0FCA-4D06-95B7-4BEB654C8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39" y="1508901"/>
            <a:ext cx="4122897" cy="46197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BCEECC-563D-46A5-8BBE-FF316F118622}"/>
              </a:ext>
            </a:extLst>
          </p:cNvPr>
          <p:cNvSpPr txBox="1">
            <a:spLocks/>
          </p:cNvSpPr>
          <p:nvPr/>
        </p:nvSpPr>
        <p:spPr>
          <a:xfrm>
            <a:off x="1521864" y="4992513"/>
            <a:ext cx="2503206" cy="59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>
                <a:solidFill>
                  <a:srgbClr val="00B0F0"/>
                </a:solidFill>
                <a:cs typeface="+mn-ea"/>
                <a:sym typeface="+mn-lt"/>
              </a:rPr>
              <a:t>CVPR 2022</a:t>
            </a:r>
            <a:endParaRPr lang="zh-CN" altLang="en-US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84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F7A6-12A3-4F84-9A21-3E0E6358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/>
              <a:t>LaTeX</a:t>
            </a:r>
            <a:r>
              <a:rPr lang="zh-CN" altLang="en-US" b="1" dirty="0"/>
              <a:t>文稿的排版过程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7C0A-82D3-4631-B6FC-245BB03C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6403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编写源文件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dirty="0" err="1"/>
              <a:t>tex</a:t>
            </a:r>
            <a:r>
              <a:rPr lang="zh-CN" altLang="en-US" dirty="0"/>
              <a:t>源文件为纯文本文件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solidFill>
                  <a:srgbClr val="0070C0"/>
                </a:solidFill>
              </a:rPr>
              <a:t>.</a:t>
            </a:r>
            <a:r>
              <a:rPr lang="en-US" altLang="zh-CN" dirty="0" err="1">
                <a:solidFill>
                  <a:srgbClr val="0070C0"/>
                </a:solidFill>
              </a:rPr>
              <a:t>tex</a:t>
            </a:r>
            <a:r>
              <a:rPr lang="zh-CN" altLang="en-US" dirty="0"/>
              <a:t>为后缀名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编译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用</a:t>
            </a:r>
            <a:r>
              <a:rPr lang="en-US" altLang="zh-CN" dirty="0" err="1"/>
              <a:t>pdflatex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59167-704D-4738-AC00-CC715298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32" y="2283674"/>
            <a:ext cx="6506997" cy="26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3CA6-312A-40AE-B0B8-4FA8BFB5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/>
              <a:t>LaTeX</a:t>
            </a:r>
            <a:r>
              <a:rPr lang="zh-CN" altLang="en-US" b="1" dirty="0"/>
              <a:t>源文件的基本框架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0661-14C1-4EDD-9CB5-A24165F6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8849"/>
            <a:ext cx="10515600" cy="22340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dirty="0"/>
              <a:t>LaTeX</a:t>
            </a:r>
            <a:r>
              <a:rPr lang="zh-CN" altLang="en-US" dirty="0"/>
              <a:t>源文件：</a:t>
            </a:r>
            <a:r>
              <a:rPr lang="zh-CN" altLang="en-US" dirty="0">
                <a:solidFill>
                  <a:srgbClr val="0070C0"/>
                </a:solidFill>
              </a:rPr>
              <a:t>正文</a:t>
            </a:r>
            <a:r>
              <a:rPr lang="en-US" altLang="zh-CN" dirty="0">
                <a:solidFill>
                  <a:srgbClr val="0070C0"/>
                </a:solidFill>
              </a:rPr>
              <a:t>+</a:t>
            </a:r>
            <a:r>
              <a:rPr lang="zh-CN" altLang="en-US" dirty="0">
                <a:solidFill>
                  <a:srgbClr val="0070C0"/>
                </a:solidFill>
              </a:rPr>
              <a:t>命令</a:t>
            </a:r>
            <a:r>
              <a:rPr lang="en-US" altLang="zh-CN" dirty="0">
                <a:solidFill>
                  <a:srgbClr val="0070C0"/>
                </a:solidFill>
              </a:rPr>
              <a:t>+</a:t>
            </a:r>
            <a:r>
              <a:rPr lang="zh-CN" altLang="en-US" dirty="0">
                <a:solidFill>
                  <a:srgbClr val="0070C0"/>
                </a:solidFill>
              </a:rPr>
              <a:t>注解</a:t>
            </a:r>
            <a:endParaRPr lang="en-US" altLang="zh-CN" dirty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dirty="0"/>
              <a:t>排版命令：</a:t>
            </a:r>
            <a:r>
              <a:rPr lang="zh-CN" altLang="en-US" dirty="0">
                <a:solidFill>
                  <a:srgbClr val="0070C0"/>
                </a:solidFill>
              </a:rPr>
              <a:t>反斜杠</a:t>
            </a:r>
            <a:r>
              <a:rPr lang="zh-CN" altLang="en-US" dirty="0"/>
              <a:t>开头的字符串</a:t>
            </a:r>
            <a:endParaRPr lang="en-US" altLang="zh-CN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dirty="0"/>
              <a:t>注解：百分号</a:t>
            </a:r>
            <a:r>
              <a:rPr lang="en-US" altLang="zh-CN" dirty="0">
                <a:solidFill>
                  <a:srgbClr val="0070C0"/>
                </a:solidFill>
              </a:rPr>
              <a:t>%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dirty="0"/>
              <a:t>文档类型：</a:t>
            </a: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documentclass</a:t>
            </a:r>
            <a:r>
              <a:rPr lang="en-US" altLang="zh-CN" dirty="0">
                <a:solidFill>
                  <a:srgbClr val="0070C0"/>
                </a:solidFill>
              </a:rPr>
              <a:t>{…} </a:t>
            </a:r>
            <a:r>
              <a:rPr lang="en-US" altLang="zh-CN" dirty="0"/>
              <a:t>(</a:t>
            </a:r>
            <a:r>
              <a:rPr lang="zh-CN" altLang="en-US" dirty="0"/>
              <a:t>论文、书籍、</a:t>
            </a:r>
            <a:r>
              <a:rPr lang="en-US" altLang="zh-CN" dirty="0"/>
              <a:t>PPT</a:t>
            </a:r>
            <a:r>
              <a:rPr lang="zh-CN" altLang="en-US" dirty="0"/>
              <a:t>、海报等</a:t>
            </a:r>
            <a:r>
              <a:rPr lang="en-US" altLang="zh-CN" dirty="0"/>
              <a:t>)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dirty="0"/>
              <a:t>环境：</a:t>
            </a:r>
            <a:r>
              <a:rPr lang="en-US" altLang="zh-CN" dirty="0">
                <a:solidFill>
                  <a:srgbClr val="0070C0"/>
                </a:solidFill>
              </a:rPr>
              <a:t>\begin{…}</a:t>
            </a:r>
            <a:r>
              <a:rPr lang="zh-CN" altLang="en-US" dirty="0"/>
              <a:t>开头，</a:t>
            </a:r>
            <a:r>
              <a:rPr lang="en-US" altLang="zh-CN" dirty="0">
                <a:solidFill>
                  <a:srgbClr val="0070C0"/>
                </a:solidFill>
              </a:rPr>
              <a:t>\end{…}</a:t>
            </a:r>
            <a:r>
              <a:rPr lang="zh-CN" altLang="en-US" dirty="0"/>
              <a:t>结尾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ABB7A-2CF0-489B-AFBB-0CAD3DF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9" y="1528872"/>
            <a:ext cx="10651991" cy="2579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00B0E2-8981-424B-A265-993884E22A25}"/>
              </a:ext>
            </a:extLst>
          </p:cNvPr>
          <p:cNvSpPr/>
          <p:nvPr/>
        </p:nvSpPr>
        <p:spPr>
          <a:xfrm>
            <a:off x="6512304" y="6488668"/>
            <a:ext cx="5679696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hlinkClick r:id="rId3"/>
              </a:rPr>
              <a:t>https://math.ecnu.edu.cn/~jypan/Latex/Latex_Talk2023.pdf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620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BF66-C835-4808-9C9B-0755C111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Overview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23B1-CDA7-442C-A384-68CB6D9C3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859CE-1816-40E9-9FA0-A02A0A262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961905" cy="380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A893D-2B6B-4779-A380-E5B42490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901" y="184231"/>
            <a:ext cx="5231143" cy="6562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57D42-F7CF-4D65-B885-35C38760B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580365"/>
            <a:ext cx="1714286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1B10-91FD-4E94-9620-7445A11B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Style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C691-AC8E-4CEE-8FAD-A95B46FBA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6FA1B-0FD1-45BE-833B-DADBE4D97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47" y="1490430"/>
            <a:ext cx="4438176" cy="5239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8F549-3598-442F-9CB3-4E6F54EC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67" y="2432179"/>
            <a:ext cx="5609524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ACA5-321A-4123-B7EA-3934E60F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提纲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B815B-64A1-49EB-9B84-6514AA5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cs typeface="+mn-ea"/>
                <a:sym typeface="+mn-lt"/>
              </a:rPr>
              <a:t>LaTeX</a:t>
            </a:r>
            <a:r>
              <a:rPr lang="zh-CN" altLang="en-US" sz="3200" dirty="0">
                <a:cs typeface="+mn-ea"/>
                <a:sym typeface="+mn-lt"/>
              </a:rPr>
              <a:t>简介</a:t>
            </a:r>
            <a:endParaRPr lang="en-US" altLang="zh-CN" sz="3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</a:p>
        </p:txBody>
      </p:sp>
    </p:spTree>
    <p:extLst>
      <p:ext uri="{BB962C8B-B14F-4D97-AF65-F5344CB8AC3E}">
        <p14:creationId xmlns:p14="http://schemas.microsoft.com/office/powerpoint/2010/main" val="396313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8AF2-0992-4055-847F-066C020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9D0-4712-4C29-8E36-B5D5B022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基本结构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/>
              <a:t>数学公式</a:t>
            </a:r>
            <a:endParaRPr lang="en-US" altLang="zh-CN" dirty="0"/>
          </a:p>
          <a:p>
            <a:r>
              <a:rPr lang="zh-CN" altLang="en-US" dirty="0"/>
              <a:t>图表排版</a:t>
            </a:r>
            <a:endParaRPr lang="en-US" altLang="zh-CN" dirty="0"/>
          </a:p>
          <a:p>
            <a:r>
              <a:rPr lang="zh-CN" altLang="en-US" dirty="0"/>
              <a:t>算法排版</a:t>
            </a:r>
            <a:endParaRPr lang="en-US" altLang="zh-CN" dirty="0"/>
          </a:p>
          <a:p>
            <a:r>
              <a:rPr lang="zh-CN" altLang="en-US" dirty="0"/>
              <a:t>颜色、字体、脚注等</a:t>
            </a:r>
            <a:endParaRPr lang="en-US" altLang="zh-CN" dirty="0"/>
          </a:p>
          <a:p>
            <a:r>
              <a:rPr lang="zh-CN" altLang="en-US" dirty="0"/>
              <a:t>交叉引用</a:t>
            </a:r>
            <a:endParaRPr lang="en-US" altLang="zh-CN" dirty="0"/>
          </a:p>
          <a:p>
            <a:r>
              <a:rPr lang="zh-CN" altLang="en-US" dirty="0"/>
              <a:t>参考文献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2F31E-F9D0-48F6-A22F-40515851BC23}"/>
              </a:ext>
            </a:extLst>
          </p:cNvPr>
          <p:cNvSpPr/>
          <p:nvPr/>
        </p:nvSpPr>
        <p:spPr>
          <a:xfrm>
            <a:off x="6512304" y="6488668"/>
            <a:ext cx="567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2"/>
              </a:rPr>
              <a:t>https://math.ecnu.edu.cn/~jypan/Latex/Latex_Talk2023.pdf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18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4917-715F-4828-972C-F08974CA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/>
              <a:t>Document class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3FE1-8A3A-4FB9-ADB2-285FDE736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005"/>
            <a:ext cx="10515600" cy="387895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位于源文件的最前面</a:t>
            </a:r>
            <a:r>
              <a:rPr lang="en-US" altLang="zh-CN" dirty="0"/>
              <a:t>, </a:t>
            </a:r>
            <a:r>
              <a:rPr lang="zh-CN" altLang="en-US" dirty="0"/>
              <a:t>用于指定文档的整体结构和布局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</a:rPr>
              <a:t>文档类：</a:t>
            </a:r>
            <a:r>
              <a:rPr lang="en-US" altLang="zh-CN" dirty="0"/>
              <a:t>article</a:t>
            </a:r>
            <a:r>
              <a:rPr lang="zh-CN" altLang="en-US" dirty="0"/>
              <a:t>、</a:t>
            </a:r>
            <a:r>
              <a:rPr lang="en-US" altLang="zh-CN" dirty="0"/>
              <a:t> book</a:t>
            </a:r>
            <a:r>
              <a:rPr lang="zh-CN" altLang="en-US" dirty="0"/>
              <a:t>、</a:t>
            </a:r>
            <a:r>
              <a:rPr lang="en-US" altLang="zh-CN" dirty="0"/>
              <a:t> beamer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0070C0"/>
                </a:solidFill>
              </a:rPr>
              <a:t>选项：</a:t>
            </a:r>
            <a:endParaRPr lang="en-US" altLang="zh-CN" dirty="0">
              <a:solidFill>
                <a:srgbClr val="0070C0"/>
              </a:solidFill>
            </a:endParaRP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altLang="zh-CN" dirty="0"/>
              <a:t>10pt (</a:t>
            </a:r>
            <a:r>
              <a:rPr lang="zh-CN" altLang="en-US" dirty="0"/>
              <a:t>默认</a:t>
            </a:r>
            <a:r>
              <a:rPr lang="en-US" altLang="zh-CN" dirty="0"/>
              <a:t>), 11pt, 12pt : </a:t>
            </a:r>
            <a:r>
              <a:rPr lang="zh-CN" altLang="en-US" dirty="0"/>
              <a:t>设置基本字体大小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altLang="zh-CN" dirty="0" err="1"/>
              <a:t>letterpaper</a:t>
            </a:r>
            <a:r>
              <a:rPr lang="en-US" altLang="zh-CN" dirty="0"/>
              <a:t> (</a:t>
            </a:r>
            <a:r>
              <a:rPr lang="zh-CN" altLang="en-US" dirty="0"/>
              <a:t>默认</a:t>
            </a:r>
            <a:r>
              <a:rPr lang="en-US" altLang="zh-CN" dirty="0"/>
              <a:t>), a4paper, a5paper, …</a:t>
            </a:r>
            <a:r>
              <a:rPr lang="zh-CN" altLang="en-US" dirty="0"/>
              <a:t>：设置纸张大小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单双面选项</a:t>
            </a:r>
            <a:r>
              <a:rPr lang="en-US" altLang="zh-CN" dirty="0"/>
              <a:t>: </a:t>
            </a:r>
            <a:r>
              <a:rPr lang="en-US" altLang="zh-CN" dirty="0" err="1"/>
              <a:t>oneside</a:t>
            </a:r>
            <a:r>
              <a:rPr lang="en-US" altLang="zh-CN" dirty="0"/>
              <a:t>, </a:t>
            </a:r>
            <a:r>
              <a:rPr lang="en-US" altLang="zh-CN" dirty="0" err="1"/>
              <a:t>twoside</a:t>
            </a:r>
            <a:r>
              <a:rPr lang="en-US" altLang="zh-CN" dirty="0"/>
              <a:t>, </a:t>
            </a:r>
            <a:r>
              <a:rPr lang="en-US" altLang="zh-CN" dirty="0" err="1"/>
              <a:t>openright</a:t>
            </a:r>
            <a:r>
              <a:rPr lang="en-US" altLang="zh-CN" dirty="0"/>
              <a:t>, </a:t>
            </a:r>
            <a:r>
              <a:rPr lang="en-US" altLang="zh-CN" dirty="0" err="1"/>
              <a:t>openany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数学公式</a:t>
            </a:r>
            <a:r>
              <a:rPr lang="en-US" altLang="zh-CN" dirty="0"/>
              <a:t>: </a:t>
            </a:r>
            <a:r>
              <a:rPr lang="en-US" altLang="zh-CN" dirty="0" err="1"/>
              <a:t>leqno</a:t>
            </a:r>
            <a:r>
              <a:rPr lang="en-US" altLang="zh-CN" dirty="0"/>
              <a:t> (</a:t>
            </a:r>
            <a:r>
              <a:rPr lang="zh-CN" altLang="en-US" dirty="0"/>
              <a:t>公式编号在左边</a:t>
            </a:r>
            <a:r>
              <a:rPr lang="en-US" altLang="zh-CN" dirty="0"/>
              <a:t>), </a:t>
            </a:r>
            <a:r>
              <a:rPr lang="en-US" altLang="zh-CN" dirty="0" err="1"/>
              <a:t>fleqn</a:t>
            </a:r>
            <a:r>
              <a:rPr lang="en-US" altLang="zh-CN" dirty="0"/>
              <a:t> (</a:t>
            </a:r>
            <a:r>
              <a:rPr lang="zh-CN" altLang="en-US" dirty="0"/>
              <a:t>靠左显示行间公式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23A1A-7B34-4D2E-9078-6451156CF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72"/>
          <a:stretch/>
        </p:blipFill>
        <p:spPr>
          <a:xfrm>
            <a:off x="838200" y="1640584"/>
            <a:ext cx="9632515" cy="6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86DD-CAEB-4CFD-B54A-5EC1271A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/>
              <a:t>导言区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42A6-D0C4-460F-A783-599D61185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documentclass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zh-CN" altLang="en-US" dirty="0"/>
              <a:t>和 </a:t>
            </a:r>
            <a:r>
              <a:rPr lang="en-US" altLang="zh-CN" dirty="0">
                <a:solidFill>
                  <a:srgbClr val="0070C0"/>
                </a:solidFill>
              </a:rPr>
              <a:t>\begin{document} </a:t>
            </a:r>
            <a:r>
              <a:rPr lang="zh-CN" altLang="en-US" dirty="0"/>
              <a:t>之间的区域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导言区用于放置 全局控制命令</a:t>
            </a:r>
            <a:r>
              <a:rPr lang="en-US" altLang="zh-CN" dirty="0"/>
              <a:t>, </a:t>
            </a:r>
            <a:r>
              <a:rPr lang="zh-CN" altLang="en-US" dirty="0"/>
              <a:t>如</a:t>
            </a:r>
            <a:r>
              <a:rPr lang="en-US" altLang="zh-CN" dirty="0"/>
              <a:t>: </a:t>
            </a:r>
            <a:r>
              <a:rPr lang="zh-CN" altLang="en-US" dirty="0"/>
              <a:t>调用宏包</a:t>
            </a:r>
            <a:r>
              <a:rPr lang="en-US" altLang="zh-CN" dirty="0"/>
              <a:t>, </a:t>
            </a:r>
            <a:r>
              <a:rPr lang="zh-CN" altLang="en-US" dirty="0"/>
              <a:t>设置页面大小</a:t>
            </a:r>
            <a:r>
              <a:rPr lang="en-US" altLang="zh-CN" dirty="0"/>
              <a:t>, ...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放在导言区的命令对整个文档都起作用</a:t>
            </a:r>
          </a:p>
        </p:txBody>
      </p:sp>
    </p:spTree>
    <p:extLst>
      <p:ext uri="{BB962C8B-B14F-4D97-AF65-F5344CB8AC3E}">
        <p14:creationId xmlns:p14="http://schemas.microsoft.com/office/powerpoint/2010/main" val="251004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F2B8-2B77-4673-9F6F-20032D5E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宏包</a:t>
            </a:r>
            <a:r>
              <a:rPr lang="en-US" altLang="zh-CN" b="1" dirty="0"/>
              <a:t>(Package): LaTeX</a:t>
            </a:r>
            <a:r>
              <a:rPr lang="zh-CN" altLang="en-US" b="1" dirty="0"/>
              <a:t>功能的扩展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00E6-27D1-439C-BDA5-D17F6B90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宏包调用方法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zh-CN" altLang="en-US" dirty="0"/>
              <a:t>如果宏包不带选项，则可以多个一起调用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常用宏包：</a:t>
            </a:r>
            <a:endParaRPr lang="en-US" altLang="zh-CN" dirty="0"/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geometry, </a:t>
            </a:r>
            <a:r>
              <a:rPr lang="en-US" altLang="zh-CN" dirty="0" err="1">
                <a:solidFill>
                  <a:schemeClr val="accent1"/>
                </a:solidFill>
              </a:rPr>
              <a:t>fancyhdr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natbib</a:t>
            </a:r>
            <a:r>
              <a:rPr lang="en-US" altLang="zh-CN" dirty="0">
                <a:solidFill>
                  <a:schemeClr val="accent1"/>
                </a:solidFill>
              </a:rPr>
              <a:t>, float, caption</a:t>
            </a:r>
          </a:p>
          <a:p>
            <a:pPr lvl="2"/>
            <a:r>
              <a:rPr lang="en-US" altLang="zh-CN" dirty="0" err="1">
                <a:solidFill>
                  <a:schemeClr val="accent1"/>
                </a:solidFill>
              </a:rPr>
              <a:t>amsmath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amssymb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amsfonts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amsthm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ntheorem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bm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mathtoos</a:t>
            </a:r>
            <a:endParaRPr lang="en-US" altLang="zh-CN" dirty="0">
              <a:solidFill>
                <a:schemeClr val="accent1"/>
              </a:solidFill>
            </a:endParaRPr>
          </a:p>
          <a:p>
            <a:pPr lvl="2"/>
            <a:r>
              <a:rPr lang="en-US" altLang="zh-CN" dirty="0" err="1">
                <a:solidFill>
                  <a:schemeClr val="accent1"/>
                </a:solidFill>
              </a:rPr>
              <a:t>xcolor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graphicx</a:t>
            </a:r>
            <a:r>
              <a:rPr lang="en-US" altLang="zh-CN" dirty="0">
                <a:solidFill>
                  <a:schemeClr val="accent1"/>
                </a:solidFill>
              </a:rPr>
              <a:t>, subfigure, </a:t>
            </a:r>
            <a:r>
              <a:rPr lang="en-US" altLang="zh-CN" dirty="0" err="1">
                <a:solidFill>
                  <a:schemeClr val="accent1"/>
                </a:solidFill>
              </a:rPr>
              <a:t>epstopdf</a:t>
            </a:r>
            <a:endParaRPr lang="en-US" altLang="zh-CN" dirty="0">
              <a:solidFill>
                <a:schemeClr val="accent1"/>
              </a:solidFill>
            </a:endParaRPr>
          </a:p>
          <a:p>
            <a:pPr lvl="2"/>
            <a:r>
              <a:rPr lang="en-US" altLang="zh-CN" dirty="0" err="1">
                <a:solidFill>
                  <a:schemeClr val="accent1"/>
                </a:solidFill>
              </a:rPr>
              <a:t>longtable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colortbl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tcolorbox</a:t>
            </a:r>
            <a:r>
              <a:rPr lang="en-US" altLang="zh-CN" dirty="0">
                <a:solidFill>
                  <a:schemeClr val="accent1"/>
                </a:solidFill>
              </a:rPr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mdframed</a:t>
            </a:r>
            <a:endParaRPr lang="en-US" altLang="zh-CN" dirty="0">
              <a:solidFill>
                <a:schemeClr val="accent1"/>
              </a:solidFill>
            </a:endParaRP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algorithm, </a:t>
            </a:r>
            <a:r>
              <a:rPr lang="en-US" altLang="zh-CN" dirty="0" err="1">
                <a:solidFill>
                  <a:schemeClr val="accent1"/>
                </a:solidFill>
              </a:rPr>
              <a:t>algpseudocode</a:t>
            </a:r>
            <a:r>
              <a:rPr lang="en-US" altLang="zh-CN" dirty="0">
                <a:solidFill>
                  <a:schemeClr val="accent1"/>
                </a:solidFill>
              </a:rPr>
              <a:t>, listings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EC45C-9854-4EDE-9E3F-F426F624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69213"/>
            <a:ext cx="9254067" cy="59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26CD0-29BE-4133-8C09-C909EF2B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2" y="3429000"/>
            <a:ext cx="9728200" cy="11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2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ACA5-321A-4123-B7EA-3934E60F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提纲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B815B-64A1-49EB-9B84-6514AA5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sz="3200" dirty="0">
                <a:solidFill>
                  <a:schemeClr val="accent1"/>
                </a:solidFill>
                <a:cs typeface="+mn-ea"/>
                <a:sym typeface="+mn-lt"/>
              </a:rPr>
              <a:t>简介</a:t>
            </a:r>
            <a:endParaRPr lang="en-US" altLang="zh-CN" sz="32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cs typeface="+mn-ea"/>
                <a:sym typeface="+mn-lt"/>
              </a:rPr>
              <a:t>LaTeX</a:t>
            </a:r>
            <a:r>
              <a:rPr lang="zh-CN" altLang="en-US" sz="3200" dirty="0">
                <a:cs typeface="+mn-ea"/>
                <a:sym typeface="+mn-lt"/>
              </a:rPr>
              <a:t>排版</a:t>
            </a:r>
          </a:p>
        </p:txBody>
      </p:sp>
    </p:spTree>
    <p:extLst>
      <p:ext uri="{BB962C8B-B14F-4D97-AF65-F5344CB8AC3E}">
        <p14:creationId xmlns:p14="http://schemas.microsoft.com/office/powerpoint/2010/main" val="302221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9744-A838-4817-8BC2-51374176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LaTeX</a:t>
            </a:r>
            <a:r>
              <a:rPr lang="zh-CN" altLang="en-US" b="1" dirty="0"/>
              <a:t>示例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601D0-C7C0-4705-888E-95B3C427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2" y="1714948"/>
            <a:ext cx="6507003" cy="477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47091-5E6E-4528-B169-F76D5C19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365" y="186378"/>
            <a:ext cx="4655323" cy="64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BA6B-5890-4E0D-BA22-52588492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/>
              <a:t>标题部分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C3DF-6EAA-465F-A632-9F08A47F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56762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70C0"/>
                </a:solidFill>
              </a:rPr>
              <a:t>\title{</a:t>
            </a:r>
            <a:r>
              <a:rPr lang="zh-CN" altLang="en-US">
                <a:solidFill>
                  <a:srgbClr val="0070C0"/>
                </a:solidFill>
              </a:rPr>
              <a:t>标题</a:t>
            </a:r>
            <a:r>
              <a:rPr lang="en-US" altLang="zh-CN">
                <a:solidFill>
                  <a:srgbClr val="0070C0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70C0"/>
                </a:solidFill>
              </a:rPr>
              <a:t>\author{</a:t>
            </a:r>
            <a:r>
              <a:rPr lang="zh-CN" altLang="en-US">
                <a:solidFill>
                  <a:srgbClr val="0070C0"/>
                </a:solidFill>
              </a:rPr>
              <a:t>作者</a:t>
            </a:r>
            <a:r>
              <a:rPr lang="en-US" altLang="zh-CN">
                <a:solidFill>
                  <a:srgbClr val="0070C0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70C0"/>
                </a:solidFill>
              </a:rPr>
              <a:t>\date{</a:t>
            </a:r>
            <a:r>
              <a:rPr lang="zh-CN" altLang="en-US">
                <a:solidFill>
                  <a:srgbClr val="0070C0"/>
                </a:solidFill>
              </a:rPr>
              <a:t>日期</a:t>
            </a:r>
            <a:r>
              <a:rPr lang="en-US" altLang="zh-CN">
                <a:solidFill>
                  <a:srgbClr val="0070C0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70C0"/>
                </a:solidFill>
              </a:rPr>
              <a:t>\maketitle</a:t>
            </a:r>
            <a:r>
              <a:rPr lang="zh-CN" altLang="en-US"/>
              <a:t>：生成标题的命令，不能省略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4EF58-7580-4D9B-B448-65891E95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63" y="365125"/>
            <a:ext cx="4682636" cy="203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2700D5-0E7C-4494-886A-2BDAF77C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163" y="2719393"/>
            <a:ext cx="4682636" cy="37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BA6B-5890-4E0D-BA22-52588492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/>
              <a:t>标题部分</a:t>
            </a:r>
            <a:endParaRPr lang="zh-CN" alt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27855-4583-4FD7-8432-A14ADF4DE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7" y="1828799"/>
            <a:ext cx="6043246" cy="4772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0EE922-0FF3-4EFF-B0AD-FB40773B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2654360"/>
            <a:ext cx="6118832" cy="27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FEC3-1986-47CB-A25D-3AD3FF15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摘要 </a:t>
            </a:r>
            <a:r>
              <a:rPr lang="en-US" altLang="zh-CN" b="1" dirty="0"/>
              <a:t>-- Abstract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37FE2-A075-4171-B056-F866DC1D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711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\begin{abstract}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    ……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\end{abstract}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24981-966D-4B1F-96AA-52FDD8A5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75" y="1825625"/>
            <a:ext cx="7222074" cy="2592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85FEF-FD7E-4DEF-A7DB-C1630FFD2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" t="13253" r="5332" b="6354"/>
          <a:stretch/>
        </p:blipFill>
        <p:spPr>
          <a:xfrm>
            <a:off x="4423575" y="4568664"/>
            <a:ext cx="7392152" cy="14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8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1FE1-0E9F-40D0-97F4-E1D19BCB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章节命令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AC01-879E-4049-82BA-D26CFD376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book</a:t>
            </a:r>
            <a:r>
              <a:rPr lang="zh-CN" altLang="en-US" dirty="0"/>
              <a:t>类中的自动编号的章节有：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\chapter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\section, \subsection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article</a:t>
            </a:r>
            <a:r>
              <a:rPr lang="zh-CN" altLang="en-US" dirty="0"/>
              <a:t>类中的自动编号的章节有</a:t>
            </a:r>
            <a:r>
              <a:rPr lang="en-US" altLang="zh-CN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\section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\subsection, \subsubsection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2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CF915F-7275-42E3-8CE6-E8B7C4BD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81" y="232267"/>
            <a:ext cx="6120665" cy="2115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896E6-F067-4C57-AFDD-D415196F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Section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6CE19-15A7-4149-99AE-FB6C036F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19383"/>
            <a:ext cx="8988883" cy="33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9CF1-B3CE-4859-8F8F-F2576425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排版基础：</a:t>
            </a:r>
            <a:r>
              <a:rPr lang="zh-CN" altLang="en-US" dirty="0"/>
              <a:t>换行、分段、分页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0F2A-5D90-44F0-99BE-43914428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换行：</a:t>
            </a:r>
            <a:r>
              <a:rPr lang="en-US" altLang="zh-CN" dirty="0">
                <a:solidFill>
                  <a:schemeClr val="accent1"/>
                </a:solidFill>
              </a:rPr>
              <a:t>\\</a:t>
            </a:r>
            <a:r>
              <a:rPr lang="en-US" altLang="zh-CN" dirty="0"/>
              <a:t> </a:t>
            </a:r>
            <a:r>
              <a:rPr lang="zh-CN" altLang="en-US" dirty="0"/>
              <a:t>或者 </a:t>
            </a:r>
            <a:r>
              <a:rPr lang="en-US" altLang="zh-CN" dirty="0">
                <a:solidFill>
                  <a:schemeClr val="accent1"/>
                </a:solidFill>
              </a:rPr>
              <a:t>\</a:t>
            </a:r>
            <a:r>
              <a:rPr lang="en-US" altLang="zh-CN" dirty="0" err="1">
                <a:solidFill>
                  <a:schemeClr val="accent1"/>
                </a:solidFill>
              </a:rPr>
              <a:t>linebreak</a:t>
            </a:r>
            <a:r>
              <a:rPr lang="en-US" altLang="zh-CN" dirty="0">
                <a:solidFill>
                  <a:schemeClr val="accent1"/>
                </a:solidFill>
              </a:rPr>
              <a:t>   </a:t>
            </a:r>
            <a:r>
              <a:rPr lang="zh-CN" altLang="en-US" dirty="0"/>
              <a:t>（表格中使用较多）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分段：空行 或 </a:t>
            </a:r>
            <a:r>
              <a:rPr lang="en-US" altLang="zh-CN" dirty="0"/>
              <a:t>\par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分页：</a:t>
            </a:r>
            <a:r>
              <a:rPr lang="en-US" altLang="zh-CN" dirty="0">
                <a:solidFill>
                  <a:schemeClr val="accent1"/>
                </a:solidFill>
              </a:rPr>
              <a:t>\</a:t>
            </a:r>
            <a:r>
              <a:rPr lang="en-US" altLang="zh-CN" dirty="0" err="1">
                <a:solidFill>
                  <a:schemeClr val="accent1"/>
                </a:solidFill>
              </a:rPr>
              <a:t>newpage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chemeClr val="accent1"/>
                </a:solidFill>
              </a:rPr>
              <a:t>\</a:t>
            </a:r>
            <a:r>
              <a:rPr lang="en-US" altLang="zh-CN" dirty="0" err="1">
                <a:solidFill>
                  <a:schemeClr val="accent1"/>
                </a:solidFill>
              </a:rPr>
              <a:t>clearpage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zh-CN" altLang="en-US" dirty="0"/>
              <a:t>或 </a:t>
            </a:r>
            <a:r>
              <a:rPr lang="en-US" altLang="zh-CN" dirty="0">
                <a:solidFill>
                  <a:schemeClr val="accent1"/>
                </a:solidFill>
              </a:rPr>
              <a:t>\</a:t>
            </a:r>
            <a:r>
              <a:rPr lang="en-US" altLang="zh-CN" dirty="0" err="1">
                <a:solidFill>
                  <a:schemeClr val="accent1"/>
                </a:solidFill>
              </a:rPr>
              <a:t>pagebreak</a:t>
            </a: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/>
              <a:t>行间距：行间距伸展因子 </a:t>
            </a: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baselinestretch</a:t>
            </a:r>
            <a:r>
              <a:rPr lang="en-US" altLang="zh-CN" dirty="0"/>
              <a:t> </a:t>
            </a:r>
            <a:r>
              <a:rPr lang="zh-CN" altLang="en-US" dirty="0"/>
              <a:t>或伸展命令 </a:t>
            </a: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linespread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880C9-34ED-4110-BA34-D0A4B855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4" y="4488101"/>
            <a:ext cx="10981287" cy="9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8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B46A-ED7F-4446-A9D8-FCFEF830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6FC47-D8D9-4126-B922-806409A82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9" t="11717" r="7533" b="8904"/>
          <a:stretch/>
        </p:blipFill>
        <p:spPr>
          <a:xfrm>
            <a:off x="6096000" y="1741539"/>
            <a:ext cx="5779008" cy="4490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E741F-AAAE-4E0A-B76B-1DE86EEB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3685"/>
            <a:ext cx="4361905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2BCA-4F11-421C-BC95-17EB0FAF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文档的分割处理</a:t>
            </a:r>
            <a:r>
              <a:rPr lang="en-US" altLang="zh-CN" b="1" dirty="0"/>
              <a:t>: </a:t>
            </a:r>
            <a:r>
              <a:rPr lang="en-US" altLang="zh-CN" b="1" dirty="0">
                <a:solidFill>
                  <a:srgbClr val="0070C0"/>
                </a:solidFill>
              </a:rPr>
              <a:t>\input </a:t>
            </a:r>
            <a:r>
              <a:rPr lang="zh-CN" altLang="en-US" b="1" dirty="0"/>
              <a:t>与 </a:t>
            </a:r>
            <a:r>
              <a:rPr lang="en-US" altLang="zh-CN" b="1" dirty="0">
                <a:solidFill>
                  <a:srgbClr val="0070C0"/>
                </a:solidFill>
              </a:rPr>
              <a:t>\include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9C4AC-99FE-4AFD-83B8-18AEE147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02020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文档的分割处理</a:t>
            </a:r>
            <a:r>
              <a:rPr lang="en-US" altLang="zh-CN" dirty="0"/>
              <a:t>: </a:t>
            </a:r>
            <a:r>
              <a:rPr lang="zh-CN" altLang="en-US" dirty="0"/>
              <a:t>将大文件分成几个小文件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主文件 </a:t>
            </a:r>
            <a:r>
              <a:rPr lang="en-US" altLang="zh-CN" dirty="0"/>
              <a:t>+ </a:t>
            </a:r>
            <a:r>
              <a:rPr lang="zh-CN" altLang="en-US" dirty="0"/>
              <a:t>子文件 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\input{</a:t>
            </a:r>
            <a:r>
              <a:rPr lang="zh-CN" altLang="en-US" dirty="0">
                <a:solidFill>
                  <a:srgbClr val="0070C0"/>
                </a:solidFill>
              </a:rPr>
              <a:t>文件名</a:t>
            </a:r>
            <a:r>
              <a:rPr lang="en-US" altLang="zh-CN" dirty="0">
                <a:solidFill>
                  <a:srgbClr val="0070C0"/>
                </a:solidFill>
              </a:rPr>
              <a:t>} 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将指定的文件读入到当前位置</a:t>
            </a:r>
            <a:r>
              <a:rPr lang="en-US" altLang="zh-CN" dirty="0"/>
              <a:t>, </a:t>
            </a:r>
            <a:r>
              <a:rPr lang="zh-CN" altLang="en-US" dirty="0"/>
              <a:t>再进行编译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可以出现在文档的任何部分 </a:t>
            </a:r>
            <a:r>
              <a:rPr lang="en-US" altLang="zh-CN" dirty="0"/>
              <a:t>(</a:t>
            </a:r>
            <a:r>
              <a:rPr lang="zh-CN" altLang="en-US" dirty="0"/>
              <a:t>导言区或正文</a:t>
            </a:r>
            <a:r>
              <a:rPr lang="en-US" altLang="zh-CN" dirty="0"/>
              <a:t>)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可以嵌套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\include{</a:t>
            </a:r>
            <a:r>
              <a:rPr lang="zh-CN" altLang="en-US" dirty="0">
                <a:solidFill>
                  <a:srgbClr val="0070C0"/>
                </a:solidFill>
              </a:rPr>
              <a:t>文件名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相当于 </a:t>
            </a: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clearpage</a:t>
            </a:r>
            <a:r>
              <a:rPr lang="en-US" altLang="zh-CN" dirty="0">
                <a:solidFill>
                  <a:srgbClr val="0070C0"/>
                </a:solidFill>
              </a:rPr>
              <a:t>\input{</a:t>
            </a:r>
            <a:r>
              <a:rPr lang="zh-CN" altLang="en-US" dirty="0">
                <a:solidFill>
                  <a:srgbClr val="0070C0"/>
                </a:solidFill>
              </a:rPr>
              <a:t>文件名</a:t>
            </a:r>
            <a:r>
              <a:rPr lang="en-US" altLang="zh-CN" dirty="0">
                <a:solidFill>
                  <a:srgbClr val="0070C0"/>
                </a:solidFill>
              </a:rPr>
              <a:t>}\</a:t>
            </a:r>
            <a:r>
              <a:rPr lang="en-US" altLang="zh-CN" dirty="0" err="1">
                <a:solidFill>
                  <a:srgbClr val="0070C0"/>
                </a:solidFill>
              </a:rPr>
              <a:t>clearpage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只能读入 </a:t>
            </a:r>
            <a:r>
              <a:rPr lang="en-US" altLang="zh-CN" dirty="0" err="1">
                <a:solidFill>
                  <a:srgbClr val="0070C0"/>
                </a:solidFill>
              </a:rPr>
              <a:t>tex</a:t>
            </a:r>
            <a:r>
              <a:rPr lang="en-US" altLang="zh-CN" dirty="0"/>
              <a:t> </a:t>
            </a:r>
            <a:r>
              <a:rPr lang="zh-CN" altLang="en-US" dirty="0"/>
              <a:t>文件</a:t>
            </a:r>
            <a:r>
              <a:rPr lang="en-US" altLang="zh-CN" dirty="0"/>
              <a:t>; </a:t>
            </a:r>
            <a:r>
              <a:rPr lang="zh-CN" altLang="en-US" dirty="0"/>
              <a:t>只能出现在正文部分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不能嵌套</a:t>
            </a:r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50772-375E-4FD0-AC1B-FE21F6D35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79"/>
          <a:stretch/>
        </p:blipFill>
        <p:spPr>
          <a:xfrm>
            <a:off x="7858409" y="2238191"/>
            <a:ext cx="3947310" cy="33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20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8AF2-0992-4055-847F-066C020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9D0-4712-4C29-8E36-B5D5B022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基本结构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数学公式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/>
              <a:t>图表排版</a:t>
            </a:r>
            <a:endParaRPr lang="en-US" altLang="zh-CN" dirty="0"/>
          </a:p>
          <a:p>
            <a:r>
              <a:rPr lang="zh-CN" altLang="en-US" dirty="0"/>
              <a:t>算法排版</a:t>
            </a:r>
            <a:endParaRPr lang="en-US" altLang="zh-CN" dirty="0"/>
          </a:p>
          <a:p>
            <a:r>
              <a:rPr lang="zh-CN" altLang="en-US" dirty="0"/>
              <a:t>颜色、字体、脚注等</a:t>
            </a:r>
            <a:endParaRPr lang="en-US" altLang="zh-CN" dirty="0"/>
          </a:p>
          <a:p>
            <a:r>
              <a:rPr lang="zh-CN" altLang="en-US" dirty="0"/>
              <a:t>交叉引用</a:t>
            </a:r>
            <a:endParaRPr lang="en-US" altLang="zh-CN" dirty="0"/>
          </a:p>
          <a:p>
            <a:r>
              <a:rPr lang="zh-CN" altLang="en-US" dirty="0"/>
              <a:t>参考文献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1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B220-D347-4EEC-8F52-79F2248F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LaTeX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E2CE6-863F-4988-AE15-1D25E816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2891"/>
            <a:ext cx="8441747" cy="3114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807C1-A7D0-4CC9-BCFC-D25DFCD9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476" y="1212273"/>
            <a:ext cx="3009524" cy="48952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94E5CF-CB7D-49C4-814D-E66CEC05D8F1}"/>
              </a:ext>
            </a:extLst>
          </p:cNvPr>
          <p:cNvSpPr/>
          <p:nvPr/>
        </p:nvSpPr>
        <p:spPr>
          <a:xfrm>
            <a:off x="8642054" y="6488668"/>
            <a:ext cx="3549946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4"/>
              </a:rPr>
              <a:t>https://zh.wikipedia.org/wiki/LaTeX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927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2BD1-CE82-4B7E-B28D-9C3BB776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/>
              <a:t>数学排版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5CC4-B969-4421-94E7-9E677712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数学排版基本要素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数学变量</a:t>
            </a:r>
            <a:r>
              <a:rPr lang="en-US" altLang="zh-CN" dirty="0"/>
              <a:t>, </a:t>
            </a:r>
            <a:r>
              <a:rPr lang="zh-CN" altLang="en-US" dirty="0"/>
              <a:t>数学函数</a:t>
            </a:r>
            <a:r>
              <a:rPr lang="en-US" altLang="zh-CN" dirty="0"/>
              <a:t>, </a:t>
            </a:r>
            <a:r>
              <a:rPr lang="zh-CN" altLang="en-US" dirty="0"/>
              <a:t>矩阵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数学符号</a:t>
            </a:r>
            <a:r>
              <a:rPr lang="en-US" altLang="zh-CN" dirty="0"/>
              <a:t>: </a:t>
            </a:r>
            <a:r>
              <a:rPr lang="zh-CN" altLang="en-US" dirty="0"/>
              <a:t>希腊字母</a:t>
            </a:r>
            <a:r>
              <a:rPr lang="en-US" altLang="zh-CN" dirty="0"/>
              <a:t>, </a:t>
            </a:r>
            <a:r>
              <a:rPr lang="zh-CN" altLang="en-US" dirty="0"/>
              <a:t>运算符</a:t>
            </a:r>
            <a:r>
              <a:rPr lang="en-US" altLang="zh-CN" dirty="0"/>
              <a:t>, </a:t>
            </a:r>
            <a:r>
              <a:rPr lang="zh-CN" altLang="en-US" dirty="0"/>
              <a:t>上下标</a:t>
            </a:r>
            <a:r>
              <a:rPr lang="en-US" altLang="zh-CN" dirty="0"/>
              <a:t>, </a:t>
            </a:r>
            <a:r>
              <a:rPr lang="zh-CN" altLang="en-US" dirty="0"/>
              <a:t>求和</a:t>
            </a:r>
            <a:r>
              <a:rPr lang="en-US" altLang="zh-CN" dirty="0"/>
              <a:t>, </a:t>
            </a:r>
            <a:r>
              <a:rPr lang="zh-CN" altLang="en-US" dirty="0"/>
              <a:t>积分</a:t>
            </a:r>
            <a:r>
              <a:rPr lang="en-US" altLang="zh-CN" dirty="0"/>
              <a:t>, </a:t>
            </a:r>
            <a:r>
              <a:rPr lang="en-US" altLang="zh-CN" i="1" dirty="0"/>
              <a:t>. . .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数学公式</a:t>
            </a:r>
            <a:r>
              <a:rPr lang="en-US" altLang="zh-CN" dirty="0"/>
              <a:t>: </a:t>
            </a:r>
            <a:r>
              <a:rPr lang="zh-CN" altLang="en-US" dirty="0"/>
              <a:t>行内公式</a:t>
            </a:r>
            <a:r>
              <a:rPr lang="en-US" altLang="zh-CN" dirty="0"/>
              <a:t>, </a:t>
            </a:r>
            <a:r>
              <a:rPr lang="zh-CN" altLang="en-US" dirty="0"/>
              <a:t>行间公式</a:t>
            </a:r>
            <a:r>
              <a:rPr lang="en-US" altLang="zh-CN" dirty="0"/>
              <a:t>, </a:t>
            </a:r>
            <a:r>
              <a:rPr lang="zh-CN" altLang="en-US" dirty="0"/>
              <a:t>多行公式</a:t>
            </a:r>
            <a:r>
              <a:rPr lang="en-US" altLang="zh-CN" dirty="0"/>
              <a:t>, </a:t>
            </a:r>
            <a:r>
              <a:rPr lang="zh-CN" altLang="en-US" dirty="0"/>
              <a:t>自动编号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定义</a:t>
            </a:r>
            <a:r>
              <a:rPr lang="en-US" altLang="zh-CN" dirty="0"/>
              <a:t>, </a:t>
            </a:r>
            <a:r>
              <a:rPr lang="zh-CN" altLang="en-US" dirty="0"/>
              <a:t>定理</a:t>
            </a:r>
            <a:r>
              <a:rPr lang="en-US" altLang="zh-CN" dirty="0"/>
              <a:t>, </a:t>
            </a:r>
            <a:r>
              <a:rPr lang="zh-CN" altLang="en-US" dirty="0"/>
              <a:t>引理</a:t>
            </a:r>
            <a:r>
              <a:rPr lang="en-US" altLang="zh-CN" dirty="0"/>
              <a:t>, </a:t>
            </a:r>
            <a:r>
              <a:rPr lang="zh-CN" altLang="en-US" dirty="0"/>
              <a:t>推论</a:t>
            </a:r>
            <a:r>
              <a:rPr lang="en-US" altLang="zh-CN" dirty="0"/>
              <a:t>, </a:t>
            </a:r>
            <a:r>
              <a:rPr lang="en-US" altLang="zh-CN" i="1" dirty="0"/>
              <a:t>. . .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常用数学宏包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9800D-A467-445F-AC79-198E6581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93" y="5120425"/>
            <a:ext cx="7471230" cy="10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30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D5CC-4840-49A5-B6B3-B57D431A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行内公式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&amp; 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文本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FCC2B-D1E6-44D0-B6D0-7087A9A2B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2" y="1381637"/>
            <a:ext cx="5603473" cy="2292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4A4FAD-ADB5-4A4A-A353-D8E98C751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221" y="4059023"/>
            <a:ext cx="5252230" cy="13255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F6A9AD-8C6F-4E19-A4CA-938A2357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8400" cy="4351338"/>
          </a:xfrm>
        </p:spPr>
        <p:txBody>
          <a:bodyPr/>
          <a:lstStyle/>
          <a:p>
            <a:r>
              <a:rPr lang="zh-CN" altLang="en-US" dirty="0"/>
              <a:t>与普通文本混合排版</a:t>
            </a:r>
            <a:endParaRPr lang="en-US" altLang="zh-CN" dirty="0"/>
          </a:p>
          <a:p>
            <a:r>
              <a:rPr lang="zh-CN" altLang="en-US" dirty="0"/>
              <a:t>三种实现方式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输入</a:t>
            </a:r>
            <a:r>
              <a:rPr lang="zh-CN" altLang="en-US" dirty="0">
                <a:solidFill>
                  <a:srgbClr val="0070C0"/>
                </a:solidFill>
              </a:rPr>
              <a:t>文本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3120E-A70A-40FC-9980-25995B486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92" y="2947989"/>
            <a:ext cx="4799996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1BB3B-3690-474A-8072-609EFFD6A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92" y="3589944"/>
            <a:ext cx="1757547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2052D-0400-469F-82AF-E0C7DCB70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92" y="4264881"/>
            <a:ext cx="1311429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C2C59-588D-42A5-BB32-0E8E44EC1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992" y="5557462"/>
            <a:ext cx="5790476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05FE-4F89-4953-85B4-B0B040AF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行间公式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8CD5B-7705-4AA9-8794-A1E0C3167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包括 </a:t>
            </a:r>
            <a:r>
              <a:rPr lang="zh-CN" altLang="en-US" dirty="0">
                <a:solidFill>
                  <a:srgbClr val="0070C0"/>
                </a:solidFill>
              </a:rPr>
              <a:t>单行公式 </a:t>
            </a:r>
            <a:r>
              <a:rPr lang="zh-CN" altLang="en-US" dirty="0"/>
              <a:t>和 </a:t>
            </a:r>
            <a:r>
              <a:rPr lang="zh-CN" altLang="en-US" dirty="0">
                <a:solidFill>
                  <a:srgbClr val="0070C0"/>
                </a:solidFill>
              </a:rPr>
              <a:t>多行公式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单行公式 → </a:t>
            </a:r>
            <a:r>
              <a:rPr lang="zh-CN" altLang="en-US" dirty="0"/>
              <a:t>一个公式</a:t>
            </a:r>
            <a:r>
              <a:rPr lang="en-US" altLang="zh-CN" dirty="0"/>
              <a:t>, </a:t>
            </a:r>
            <a:r>
              <a:rPr lang="zh-CN" altLang="en-US" dirty="0"/>
              <a:t>独占一行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多行公式 </a:t>
            </a:r>
            <a:r>
              <a:rPr lang="zh-CN" altLang="en-US" i="1" dirty="0"/>
              <a:t>→ </a:t>
            </a:r>
            <a:r>
              <a:rPr lang="zh-CN" altLang="en-US" dirty="0"/>
              <a:t>多个公式</a:t>
            </a:r>
            <a:r>
              <a:rPr lang="en-US" altLang="zh-CN" dirty="0"/>
              <a:t>, </a:t>
            </a:r>
            <a:r>
              <a:rPr lang="zh-CN" altLang="en-US" dirty="0"/>
              <a:t>每个公式独占一行 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行间公式可以编号</a:t>
            </a:r>
            <a:r>
              <a:rPr lang="en-US" altLang="zh-CN" dirty="0"/>
              <a:t>, </a:t>
            </a:r>
            <a:r>
              <a:rPr lang="zh-CN" altLang="en-US" dirty="0"/>
              <a:t>也可以不编号 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在输入多行公式时</a:t>
            </a:r>
            <a:r>
              <a:rPr lang="en-US" altLang="zh-CN" dirty="0"/>
              <a:t>, </a:t>
            </a:r>
            <a:r>
              <a:rPr lang="zh-CN" altLang="en-US" dirty="0"/>
              <a:t>对应的代码中 不能出现空行</a:t>
            </a:r>
            <a:r>
              <a:rPr lang="en-US" altLang="zh-CN" dirty="0"/>
              <a:t>!</a:t>
            </a:r>
            <a:r>
              <a:rPr lang="zh-CN" alt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9469C-21E0-44FD-B4D5-6FC989F6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57" y="4480542"/>
            <a:ext cx="9768861" cy="19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5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E628-823C-4D5B-BD9E-36FF8332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单行公式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5407-E48F-4F73-BFD9-467A9DCFF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rgbClr val="0070C0"/>
                </a:solidFill>
              </a:rPr>
              <a:t>\begin{</a:t>
            </a:r>
            <a:r>
              <a:rPr lang="en-US" altLang="zh-CN" dirty="0" err="1">
                <a:solidFill>
                  <a:srgbClr val="0070C0"/>
                </a:solidFill>
              </a:rPr>
              <a:t>displaymath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\end{</a:t>
            </a:r>
            <a:r>
              <a:rPr lang="en-US" altLang="zh-CN" dirty="0" err="1">
                <a:solidFill>
                  <a:srgbClr val="0070C0"/>
                </a:solidFill>
              </a:rPr>
              <a:t>displaymath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  <a:r>
              <a:rPr lang="zh-CN" altLang="en-US" dirty="0">
                <a:solidFill>
                  <a:srgbClr val="0070C0"/>
                </a:solidFill>
              </a:rPr>
              <a:t>   </a:t>
            </a:r>
            <a:r>
              <a:rPr lang="en-US" altLang="zh-CN" dirty="0"/>
              <a:t>(</a:t>
            </a:r>
            <a:r>
              <a:rPr lang="zh-CN" altLang="en-US" dirty="0"/>
              <a:t>无编号）</a:t>
            </a:r>
            <a:endParaRPr lang="en-US" altLang="zh-CN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rgbClr val="0070C0"/>
                </a:solidFill>
              </a:rPr>
              <a:t>\[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…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\]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   </a:t>
            </a:r>
            <a:r>
              <a:rPr lang="en-US" altLang="zh-CN" dirty="0" err="1">
                <a:solidFill>
                  <a:srgbClr val="0070C0"/>
                </a:solidFill>
              </a:rPr>
              <a:t>displaymath</a:t>
            </a:r>
            <a:r>
              <a:rPr lang="zh-CN" altLang="en-US" dirty="0"/>
              <a:t>的简化</a:t>
            </a:r>
            <a:endParaRPr lang="en-US" altLang="zh-CN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rgbClr val="0070C0"/>
                </a:solidFill>
              </a:rPr>
              <a:t>$$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…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$$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solidFill>
                  <a:srgbClr val="0070C0"/>
                </a:solidFill>
              </a:rPr>
              <a:t>\begin{equation} … \end{equation}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eqno</a:t>
            </a:r>
            <a:r>
              <a:rPr lang="en-US" altLang="zh-CN" dirty="0">
                <a:solidFill>
                  <a:srgbClr val="0070C0"/>
                </a:solidFill>
              </a:rPr>
              <a:t>,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nonumber</a:t>
            </a:r>
            <a:r>
              <a:rPr lang="zh-CN" altLang="en-US" dirty="0">
                <a:solidFill>
                  <a:srgbClr val="0070C0"/>
                </a:solidFill>
              </a:rPr>
              <a:t>：</a:t>
            </a:r>
            <a:r>
              <a:rPr lang="zh-CN" altLang="en-US" dirty="0"/>
              <a:t>公式不进行编号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13604-F452-42AE-9C7F-E442DEB3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506" y="2776276"/>
            <a:ext cx="5267059" cy="2154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36DA59-122E-4542-BA97-01B35EEF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06" y="5246894"/>
            <a:ext cx="4936905" cy="12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02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CFC6-8BDD-4314-9E9F-52DEA867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/>
              <a:t>单行公式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C1344-ED6A-4899-9937-816E7D2B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901" y="1690688"/>
            <a:ext cx="5366949" cy="2126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0A2DD1-E02D-4AE9-A8C3-5E1D4C68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802" y="4172995"/>
            <a:ext cx="5080048" cy="9002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CE05F0-B76B-4530-B0E7-CEADFDA9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590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公式太长时</a:t>
            </a:r>
            <a:r>
              <a:rPr lang="en-US" altLang="zh-CN" dirty="0"/>
              <a:t>, </a:t>
            </a:r>
            <a:r>
              <a:rPr lang="zh-CN" altLang="en-US" dirty="0"/>
              <a:t>可以分多行处理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equation</a:t>
            </a:r>
            <a:r>
              <a:rPr lang="en-US" altLang="zh-CN" dirty="0"/>
              <a:t> + </a:t>
            </a:r>
            <a:r>
              <a:rPr lang="en-US" altLang="zh-CN" dirty="0">
                <a:solidFill>
                  <a:schemeClr val="accent1"/>
                </a:solidFill>
              </a:rPr>
              <a:t>split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\\</a:t>
            </a:r>
            <a:r>
              <a:rPr lang="zh-CN" altLang="en-US" dirty="0">
                <a:solidFill>
                  <a:schemeClr val="accent1"/>
                </a:solidFill>
              </a:rPr>
              <a:t>：</a:t>
            </a:r>
            <a:r>
              <a:rPr lang="zh-CN" altLang="en-US" dirty="0"/>
              <a:t>进行换行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&amp;</a:t>
            </a:r>
            <a:r>
              <a:rPr lang="zh-CN" altLang="en-US" dirty="0">
                <a:solidFill>
                  <a:schemeClr val="accent1"/>
                </a:solidFill>
              </a:rPr>
              <a:t>：</a:t>
            </a:r>
            <a:r>
              <a:rPr lang="zh-CN" altLang="en-US" dirty="0"/>
              <a:t>实现对齐</a:t>
            </a:r>
          </a:p>
        </p:txBody>
      </p:sp>
    </p:spTree>
    <p:extLst>
      <p:ext uri="{BB962C8B-B14F-4D97-AF65-F5344CB8AC3E}">
        <p14:creationId xmlns:p14="http://schemas.microsoft.com/office/powerpoint/2010/main" val="2318487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0640-5BA4-415D-AE31-702E55B5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多行公式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C7288-4C95-41FD-BC50-E21EC849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672" y="783460"/>
            <a:ext cx="6105094" cy="2645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50ABC-76C6-4110-A8A6-19B474E46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0"/>
          <a:stretch/>
        </p:blipFill>
        <p:spPr>
          <a:xfrm>
            <a:off x="6578557" y="3863080"/>
            <a:ext cx="5613443" cy="166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21C96-FF10-4EC9-B96A-7E1608498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0"/>
          <a:stretch/>
        </p:blipFill>
        <p:spPr>
          <a:xfrm>
            <a:off x="6277335" y="5172456"/>
            <a:ext cx="5914665" cy="13873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EFB1A5-503B-47D1-A3E1-698871FF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590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多个公式</a:t>
            </a:r>
            <a:r>
              <a:rPr lang="en-US" altLang="zh-CN" dirty="0"/>
              <a:t>, </a:t>
            </a:r>
            <a:r>
              <a:rPr lang="zh-CN" altLang="en-US" dirty="0"/>
              <a:t>每个公式独占一行 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align </a:t>
            </a:r>
            <a:r>
              <a:rPr lang="zh-CN" altLang="en-US" dirty="0">
                <a:solidFill>
                  <a:schemeClr val="accent1"/>
                </a:solidFill>
              </a:rPr>
              <a:t>和 </a:t>
            </a:r>
            <a:r>
              <a:rPr lang="en-US" altLang="zh-CN" dirty="0">
                <a:solidFill>
                  <a:schemeClr val="accent1"/>
                </a:solidFill>
              </a:rPr>
              <a:t>align*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\\</a:t>
            </a:r>
            <a:r>
              <a:rPr lang="zh-CN" altLang="en-US" dirty="0">
                <a:solidFill>
                  <a:schemeClr val="accent1"/>
                </a:solidFill>
              </a:rPr>
              <a:t>：</a:t>
            </a:r>
            <a:r>
              <a:rPr lang="zh-CN" altLang="en-US" dirty="0"/>
              <a:t>进行换行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&amp;</a:t>
            </a:r>
            <a:r>
              <a:rPr lang="zh-CN" altLang="en-US" dirty="0">
                <a:solidFill>
                  <a:schemeClr val="accent1"/>
                </a:solidFill>
              </a:rPr>
              <a:t>：</a:t>
            </a:r>
            <a:r>
              <a:rPr lang="zh-CN" altLang="en-US" dirty="0"/>
              <a:t>实现对齐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\</a:t>
            </a:r>
            <a:r>
              <a:rPr lang="en-US" altLang="zh-CN" dirty="0" err="1">
                <a:solidFill>
                  <a:schemeClr val="accent1"/>
                </a:solidFill>
              </a:rPr>
              <a:t>nonumber</a:t>
            </a:r>
            <a:r>
              <a:rPr lang="zh-CN" altLang="en-US" dirty="0">
                <a:solidFill>
                  <a:schemeClr val="accent1"/>
                </a:solidFill>
              </a:rPr>
              <a:t>：</a:t>
            </a:r>
            <a:r>
              <a:rPr lang="zh-CN" altLang="en-US" dirty="0"/>
              <a:t>某行公式无需编号</a:t>
            </a:r>
          </a:p>
        </p:txBody>
      </p:sp>
    </p:spTree>
    <p:extLst>
      <p:ext uri="{BB962C8B-B14F-4D97-AF65-F5344CB8AC3E}">
        <p14:creationId xmlns:p14="http://schemas.microsoft.com/office/powerpoint/2010/main" val="149963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0F5-AD44-4F71-9A1F-39619B67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子公式、符号加粗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A3347-1AE7-4CEA-B4A0-40A6FC4F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509647" cy="2604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B4E0F-B00B-4D9B-8654-F7B44975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58" y="2218135"/>
            <a:ext cx="5497642" cy="1650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59683-B75A-479B-893E-C76D1A960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53" y="5215831"/>
            <a:ext cx="3659221" cy="1272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8F2BE-0215-4252-9A9A-9275F1190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851" y="5017274"/>
            <a:ext cx="4531810" cy="1572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EBC06-9F0A-4C14-9301-CC998D21690D}"/>
              </a:ext>
            </a:extLst>
          </p:cNvPr>
          <p:cNvSpPr txBox="1"/>
          <p:nvPr/>
        </p:nvSpPr>
        <p:spPr>
          <a:xfrm>
            <a:off x="1032753" y="4494054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\usepackage{</a:t>
            </a:r>
            <a:r>
              <a:rPr lang="en-US" altLang="zh-CN" sz="2800" dirty="0" err="1">
                <a:solidFill>
                  <a:srgbClr val="0070C0"/>
                </a:solidFill>
              </a:rPr>
              <a:t>bm</a:t>
            </a:r>
            <a:r>
              <a:rPr lang="en-US" altLang="zh-CN" sz="2800" dirty="0">
                <a:solidFill>
                  <a:srgbClr val="0070C0"/>
                </a:solidFill>
              </a:rPr>
              <a:t>}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27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31D7-82F4-4829-AEEE-1072876E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上下标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48228-FD5E-4B03-B0B6-35E74551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4" y="2032754"/>
            <a:ext cx="4906983" cy="1528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EA659-80A5-4F8F-82C7-EA58C48B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056" y="1749290"/>
            <a:ext cx="3581347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F60D3-33C4-4414-8A15-734F38D0C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" y="4460605"/>
            <a:ext cx="5378810" cy="1528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FFEBA9-4FDF-4315-83D4-0098E0DE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056" y="4377657"/>
            <a:ext cx="3950431" cy="14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B249-0E7A-41BF-9536-8F512E78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分式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15D03-E440-4FA2-8122-280F529BA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6" y="2323931"/>
            <a:ext cx="5582661" cy="3181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FDFF0-DCD1-49AD-85C8-BE1807EC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27" y="2747388"/>
            <a:ext cx="5064394" cy="23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75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5F0B-6814-4D7F-B63F-578A9FE0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条件式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070D2-8E4B-4F1C-88B1-161B5516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93" y="2445916"/>
            <a:ext cx="4951682" cy="2519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D3C4A-5519-4510-BABD-24A294938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366" y="2715664"/>
            <a:ext cx="4776217" cy="19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3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4A39-62EA-4019-95D3-A3E19F54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LaTeX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安装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B90D-2627-43A5-ACA8-A232AAE4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7333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OverLeaf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 err="1">
                <a:cs typeface="+mn-ea"/>
                <a:sym typeface="+mn-lt"/>
              </a:rPr>
              <a:t>MiKTeX</a:t>
            </a:r>
            <a:r>
              <a:rPr lang="en-US" altLang="zh-CN" b="1" dirty="0">
                <a:cs typeface="+mn-ea"/>
                <a:sym typeface="+mn-lt"/>
              </a:rPr>
              <a:t>  + (</a:t>
            </a:r>
            <a:r>
              <a:rPr lang="en-US" altLang="zh-CN" b="1" dirty="0" err="1">
                <a:cs typeface="+mn-ea"/>
                <a:sym typeface="+mn-lt"/>
              </a:rPr>
              <a:t>TexMaker</a:t>
            </a:r>
            <a:r>
              <a:rPr lang="en-US" altLang="zh-CN" b="1" dirty="0">
                <a:cs typeface="+mn-ea"/>
                <a:sym typeface="+mn-lt"/>
              </a:rPr>
              <a:t>, VS Code)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 err="1">
                <a:cs typeface="+mn-ea"/>
                <a:sym typeface="+mn-lt"/>
              </a:rPr>
              <a:t>MacTeX</a:t>
            </a:r>
            <a:r>
              <a:rPr lang="en-US" altLang="zh-CN" b="1" dirty="0">
                <a:cs typeface="+mn-ea"/>
                <a:sym typeface="+mn-lt"/>
              </a:rPr>
              <a:t> (Mac OSX)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cs typeface="+mn-ea"/>
                <a:sym typeface="+mn-lt"/>
              </a:rPr>
              <a:t>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Picture 2" descr="https://pic1.zhimg.com/v2-9833aa8fe7b14bd6fac031eddfbc3608_b.webp">
            <a:extLst>
              <a:ext uri="{FF2B5EF4-FFF2-40B4-BE49-F238E27FC236}">
                <a16:creationId xmlns:a16="http://schemas.microsoft.com/office/drawing/2014/main" id="{8E0AA8CF-C1FE-4149-B470-9A043828F2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57" y="2217611"/>
            <a:ext cx="5365247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D73A4972-D363-4664-BEAD-74E65F112B0C}"/>
              </a:ext>
            </a:extLst>
          </p:cNvPr>
          <p:cNvSpPr/>
          <p:nvPr/>
        </p:nvSpPr>
        <p:spPr>
          <a:xfrm>
            <a:off x="8339663" y="6462251"/>
            <a:ext cx="3852337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3"/>
              </a:rPr>
              <a:t>https://zhuanlan.zhihu.com/p/38178015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896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B3E-D563-4503-A7D4-781DCD00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Equation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06AF5-7B16-4A37-81C1-6DAA736F1175}"/>
              </a:ext>
            </a:extLst>
          </p:cNvPr>
          <p:cNvSpPr/>
          <p:nvPr/>
        </p:nvSpPr>
        <p:spPr>
          <a:xfrm>
            <a:off x="7615041" y="6492875"/>
            <a:ext cx="4576959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2"/>
              </a:rPr>
              <a:t>https://latex.codecogs.com/eqneditor/editor.php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39974-1971-43BA-A6DB-547A95834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16" y="1641465"/>
            <a:ext cx="10015728" cy="45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3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0B31-3EC0-4402-A31B-2A2AFE9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Equation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3CDC-69A7-4C50-88B3-B1F36197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75021" cy="500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err="1">
                <a:cs typeface="+mn-ea"/>
                <a:sym typeface="+mn-lt"/>
              </a:rPr>
              <a:t>Mathpix</a:t>
            </a:r>
            <a:r>
              <a:rPr lang="en-US" altLang="zh-CN" b="1" dirty="0">
                <a:cs typeface="+mn-ea"/>
                <a:sym typeface="+mn-lt"/>
              </a:rPr>
              <a:t> Snip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FA4AF-65C8-4C88-BF20-3B1F6B1EEBB2}"/>
              </a:ext>
            </a:extLst>
          </p:cNvPr>
          <p:cNvSpPr/>
          <p:nvPr/>
        </p:nvSpPr>
        <p:spPr>
          <a:xfrm>
            <a:off x="7469810" y="5797453"/>
            <a:ext cx="4722190" cy="1060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2"/>
              </a:rPr>
              <a:t>https://www.bilibili.com/video/BV1bb4y1U7Kd/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  <a:hlinkClick r:id="rId3"/>
              </a:rPr>
              <a:t>https://mathpix.com/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  <a:hlinkClick r:id="rId4"/>
              </a:rPr>
              <a:t>https://github.com/lukas-blecher/LaTeX-OCR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1E507-D647-42BB-BBD0-4DF5889B1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221" y="777552"/>
            <a:ext cx="8380678" cy="49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59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8AF2-0992-4055-847F-066C020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9D0-4712-4C29-8E36-B5D5B022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基本结构</a:t>
            </a:r>
            <a:endParaRPr lang="en-US" altLang="zh-CN" dirty="0"/>
          </a:p>
          <a:p>
            <a:r>
              <a:rPr lang="zh-CN" altLang="en-US" dirty="0"/>
              <a:t>数学公式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图表排版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/>
              <a:t>算法排版</a:t>
            </a:r>
            <a:endParaRPr lang="en-US" altLang="zh-CN" dirty="0"/>
          </a:p>
          <a:p>
            <a:r>
              <a:rPr lang="zh-CN" altLang="en-US" dirty="0"/>
              <a:t>颜色、字体、脚注等</a:t>
            </a:r>
            <a:endParaRPr lang="en-US" altLang="zh-CN" dirty="0"/>
          </a:p>
          <a:p>
            <a:r>
              <a:rPr lang="zh-CN" altLang="en-US" dirty="0"/>
              <a:t>交叉引用</a:t>
            </a:r>
            <a:endParaRPr lang="en-US" altLang="zh-CN" dirty="0"/>
          </a:p>
          <a:p>
            <a:r>
              <a:rPr lang="zh-CN" altLang="en-US" dirty="0"/>
              <a:t>参考文献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066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89B-4EF5-4B1D-BD61-A7EE149F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图的排版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D6B9-3410-4BC1-A127-B5304A92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\usepackage{</a:t>
            </a:r>
            <a:r>
              <a:rPr lang="en-US" altLang="zh-CN" dirty="0" err="1">
                <a:solidFill>
                  <a:srgbClr val="0070C0"/>
                </a:solidFill>
              </a:rPr>
              <a:t>graphicx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includegraphics</a:t>
            </a:r>
            <a:r>
              <a:rPr lang="en-US" altLang="zh-CN" dirty="0">
                <a:solidFill>
                  <a:srgbClr val="0070C0"/>
                </a:solidFill>
              </a:rPr>
              <a:t>[</a:t>
            </a:r>
            <a:r>
              <a:rPr lang="zh-CN" altLang="en-US" dirty="0">
                <a:solidFill>
                  <a:srgbClr val="0070C0"/>
                </a:solidFill>
              </a:rPr>
              <a:t>选项</a:t>
            </a:r>
            <a:r>
              <a:rPr lang="en-US" altLang="zh-CN" dirty="0">
                <a:solidFill>
                  <a:srgbClr val="0070C0"/>
                </a:solidFill>
              </a:rPr>
              <a:t>]{</a:t>
            </a:r>
            <a:r>
              <a:rPr lang="zh-CN" altLang="en-US" dirty="0">
                <a:solidFill>
                  <a:srgbClr val="0070C0"/>
                </a:solidFill>
              </a:rPr>
              <a:t>图形文件名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zh-CN" altLang="en-US" dirty="0"/>
              <a:t>格式：</a:t>
            </a:r>
            <a:r>
              <a:rPr lang="en-US" altLang="zh-CN" dirty="0"/>
              <a:t>pdf, jpg, </a:t>
            </a:r>
            <a:r>
              <a:rPr lang="en-US" altLang="zh-CN" dirty="0" err="1"/>
              <a:t>png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选项：</a:t>
            </a:r>
            <a:endParaRPr lang="en-US" altLang="zh-CN" dirty="0"/>
          </a:p>
          <a:p>
            <a:pPr lvl="2">
              <a:lnSpc>
                <a:spcPct val="120000"/>
              </a:lnSpc>
            </a:pPr>
            <a:r>
              <a:rPr lang="en-US" altLang="zh-CN" dirty="0"/>
              <a:t>width, height</a:t>
            </a:r>
          </a:p>
          <a:p>
            <a:pPr lvl="2">
              <a:lnSpc>
                <a:spcPct val="120000"/>
              </a:lnSpc>
            </a:pPr>
            <a:r>
              <a:rPr lang="en-US" altLang="zh-CN" dirty="0"/>
              <a:t>scale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42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9058-0438-4EA7-B093-8D17FAB2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图的排版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CC65-B544-4B57-9B80-1E6055BF3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\begin{figure}[</a:t>
            </a:r>
            <a:r>
              <a:rPr lang="zh-CN" altLang="en-US" dirty="0">
                <a:solidFill>
                  <a:srgbClr val="0070C0"/>
                </a:solidFill>
              </a:rPr>
              <a:t>位置</a:t>
            </a:r>
            <a:r>
              <a:rPr lang="en-US" altLang="zh-CN" dirty="0">
                <a:solidFill>
                  <a:srgbClr val="0070C0"/>
                </a:solidFill>
              </a:rPr>
              <a:t>]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……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\end{figure}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自动调整图表位置</a:t>
            </a:r>
            <a:r>
              <a:rPr lang="en-US" altLang="zh-CN" dirty="0"/>
              <a:t>, </a:t>
            </a:r>
            <a:r>
              <a:rPr lang="zh-CN" altLang="en-US" dirty="0"/>
              <a:t>避免出现大片的空白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位置</a:t>
            </a:r>
            <a:r>
              <a:rPr lang="zh-CN" altLang="en-US" dirty="0"/>
              <a:t>选项的取值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070C0"/>
                </a:solidFill>
              </a:rPr>
              <a:t>h</a:t>
            </a:r>
            <a:r>
              <a:rPr lang="en-US" altLang="zh-CN" dirty="0"/>
              <a:t> → here, </a:t>
            </a:r>
            <a:r>
              <a:rPr lang="en-US" altLang="zh-CN" dirty="0">
                <a:solidFill>
                  <a:srgbClr val="0070C0"/>
                </a:solidFill>
              </a:rPr>
              <a:t>t </a:t>
            </a:r>
            <a:r>
              <a:rPr lang="en-US" altLang="zh-CN" dirty="0"/>
              <a:t>→ top, </a:t>
            </a:r>
            <a:r>
              <a:rPr lang="en-US" altLang="zh-CN" dirty="0">
                <a:solidFill>
                  <a:srgbClr val="0070C0"/>
                </a:solidFill>
              </a:rPr>
              <a:t>b</a:t>
            </a:r>
            <a:r>
              <a:rPr lang="en-US" altLang="zh-CN" dirty="0"/>
              <a:t> → bottom, </a:t>
            </a:r>
            <a:r>
              <a:rPr lang="en-US" altLang="zh-CN" dirty="0">
                <a:solidFill>
                  <a:srgbClr val="0070C0"/>
                </a:solidFill>
              </a:rPr>
              <a:t>p</a:t>
            </a:r>
            <a:r>
              <a:rPr lang="en-US" altLang="zh-CN" dirty="0"/>
              <a:t> → page</a:t>
            </a:r>
          </a:p>
          <a:p>
            <a:r>
              <a:rPr lang="zh-CN" altLang="en-US" dirty="0"/>
              <a:t>优先顺序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070C0"/>
                </a:solidFill>
              </a:rPr>
              <a:t>h → t → b → p</a:t>
            </a:r>
          </a:p>
          <a:p>
            <a:r>
              <a:rPr lang="zh-CN" altLang="en-US" dirty="0"/>
              <a:t>默认值为</a:t>
            </a:r>
            <a:r>
              <a:rPr lang="en-US" altLang="zh-CN" dirty="0" err="1">
                <a:solidFill>
                  <a:srgbClr val="0070C0"/>
                </a:solidFill>
              </a:rPr>
              <a:t>tbp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3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717D-CE9E-4E1F-AA31-6F231760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Figure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357B7-D0D8-4A49-832C-D76F08B11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092E8-9C18-4621-BCE0-C9A105A0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101197"/>
            <a:ext cx="11353800" cy="3199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7866A-8C0A-4A01-B519-371B58AA7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91" y="1825625"/>
            <a:ext cx="5601321" cy="1025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9FEF70-9E6A-4C2E-AEDA-065BABB56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699" y="211901"/>
            <a:ext cx="4935651" cy="37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9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9DE2-3D4D-464C-B660-8B31AE0F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Figure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52614-7FFD-45CB-8369-AC26C385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94" y="0"/>
            <a:ext cx="4720449" cy="6638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4EEE4-FB07-47A8-94D3-084ABF53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640977" cy="48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5A5A-CB57-4AA5-A511-7B170D0A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Figure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FD040-6C70-43CD-AB21-1C1ACB4CE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9" y="2587500"/>
            <a:ext cx="6682402" cy="4006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D6B16-40E5-44C4-A6FC-68C57DD1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761" y="1337923"/>
            <a:ext cx="4660126" cy="493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853FD-FC2A-403C-8EC4-879056F09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59" y="1559243"/>
            <a:ext cx="2753184" cy="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4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91BE-A324-414F-AB80-56E1F49D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Figure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DC0D0-FA91-4DC5-9242-5CD3F052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9" y="2499819"/>
            <a:ext cx="11209836" cy="29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03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91BE-A324-414F-AB80-56E1F49D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Figure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DC0D0-FA91-4DC5-9242-5CD3F052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9" y="2499819"/>
            <a:ext cx="11209836" cy="29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26D0-424C-4FEE-8675-26B1AAD4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OverLeaf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0E7A1-002B-4BA3-A799-83A46583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6" y="549076"/>
            <a:ext cx="5029200" cy="5759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44567-909F-4CDA-BD2C-355751A56580}"/>
              </a:ext>
            </a:extLst>
          </p:cNvPr>
          <p:cNvSpPr/>
          <p:nvPr/>
        </p:nvSpPr>
        <p:spPr>
          <a:xfrm>
            <a:off x="7070663" y="6488668"/>
            <a:ext cx="5121337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3"/>
              </a:rPr>
              <a:t>https://www.oschina.net/p/overleaf?hmsr=aladdin1e1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6D47E-9959-41FB-A755-EFCF93BB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81" y="1493216"/>
            <a:ext cx="4538472" cy="51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2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2B8E-FF82-470C-8432-6EA0233E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表格排版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0E61-F907-4EA7-96D6-AEC62B1E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dirty="0">
                <a:solidFill>
                  <a:srgbClr val="0070C0"/>
                </a:solidFill>
              </a:rPr>
              <a:t>\begin{tabular}{</a:t>
            </a:r>
            <a:r>
              <a:rPr lang="zh-CN" altLang="en-US" dirty="0">
                <a:solidFill>
                  <a:srgbClr val="0070C0"/>
                </a:solidFill>
              </a:rPr>
              <a:t>列格式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dirty="0">
                <a:solidFill>
                  <a:srgbClr val="0070C0"/>
                </a:solidFill>
              </a:rPr>
              <a:t>First line \\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dirty="0">
                <a:solidFill>
                  <a:srgbClr val="0070C0"/>
                </a:solidFill>
              </a:rPr>
              <a:t>…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dirty="0">
                <a:solidFill>
                  <a:srgbClr val="0070C0"/>
                </a:solidFill>
              </a:rPr>
              <a:t>Last line \\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>
                <a:solidFill>
                  <a:srgbClr val="0070C0"/>
                </a:solidFill>
              </a:rPr>
              <a:t>\end{tabular}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dirty="0"/>
              <a:t>列格式</a:t>
            </a:r>
            <a:r>
              <a:rPr lang="en-US" altLang="zh-CN" dirty="0"/>
              <a:t>: </a:t>
            </a:r>
            <a:r>
              <a:rPr lang="zh-CN" altLang="en-US" dirty="0"/>
              <a:t>用于指定各列的格式</a:t>
            </a:r>
            <a:r>
              <a:rPr lang="en-US" altLang="zh-CN" dirty="0"/>
              <a:t>, </a:t>
            </a:r>
            <a:r>
              <a:rPr lang="zh-CN" altLang="en-US" dirty="0"/>
              <a:t>常用的参数有</a:t>
            </a:r>
            <a:r>
              <a:rPr lang="en-US" altLang="zh-CN" dirty="0"/>
              <a:t>: l, c, r, |, ||, ...</a:t>
            </a:r>
          </a:p>
          <a:p>
            <a:pPr>
              <a:lnSpc>
                <a:spcPct val="110000"/>
              </a:lnSpc>
            </a:pPr>
            <a:r>
              <a:rPr lang="zh-CN" altLang="en-US" dirty="0"/>
              <a:t>行与行之间用 </a:t>
            </a:r>
            <a:r>
              <a:rPr lang="en-US" altLang="zh-CN" dirty="0"/>
              <a:t>\\ </a:t>
            </a:r>
            <a:r>
              <a:rPr lang="zh-CN" altLang="en-US" dirty="0"/>
              <a:t>分隔</a:t>
            </a:r>
            <a:r>
              <a:rPr lang="en-US" altLang="zh-CN" dirty="0"/>
              <a:t>, </a:t>
            </a:r>
            <a:r>
              <a:rPr lang="zh-CN" altLang="en-US" dirty="0"/>
              <a:t>每一行的列与列之间用 </a:t>
            </a:r>
            <a:r>
              <a:rPr lang="en-US" altLang="zh-CN" dirty="0"/>
              <a:t>&amp; </a:t>
            </a:r>
            <a:r>
              <a:rPr lang="zh-CN" altLang="en-US" dirty="0"/>
              <a:t>分隔</a:t>
            </a:r>
            <a:endParaRPr lang="en-US" altLang="zh-CN" dirty="0"/>
          </a:p>
          <a:p>
            <a:pPr>
              <a:lnSpc>
                <a:spcPct val="110000"/>
              </a:lnSpc>
            </a:pPr>
            <a:r>
              <a:rPr lang="zh-CN" altLang="en-US" dirty="0"/>
              <a:t>行与行之间的分界线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hline</a:t>
            </a:r>
            <a:r>
              <a:rPr lang="en-US" altLang="zh-CN" dirty="0">
                <a:solidFill>
                  <a:srgbClr val="0070C0"/>
                </a:solidFill>
              </a:rPr>
              <a:t>: </a:t>
            </a:r>
            <a:r>
              <a:rPr lang="zh-CN" altLang="en-US" dirty="0"/>
              <a:t>与表格同宽的水平线</a:t>
            </a:r>
          </a:p>
          <a:p>
            <a:pPr lvl="1">
              <a:lnSpc>
                <a:spcPct val="11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\cline{m‐n}: </a:t>
            </a:r>
            <a:r>
              <a:rPr lang="zh-CN" altLang="en-US" dirty="0"/>
              <a:t>从第 </a:t>
            </a:r>
            <a:r>
              <a:rPr lang="en-US" altLang="zh-CN" dirty="0"/>
              <a:t>m </a:t>
            </a:r>
            <a:r>
              <a:rPr lang="zh-CN" altLang="en-US" dirty="0"/>
              <a:t>列开始到第 </a:t>
            </a:r>
            <a:r>
              <a:rPr lang="en-US" altLang="zh-CN" dirty="0"/>
              <a:t>n </a:t>
            </a:r>
            <a:r>
              <a:rPr lang="zh-CN" altLang="en-US" dirty="0"/>
              <a:t>列结束的水平线</a:t>
            </a:r>
          </a:p>
        </p:txBody>
      </p:sp>
    </p:spTree>
    <p:extLst>
      <p:ext uri="{BB962C8B-B14F-4D97-AF65-F5344CB8AC3E}">
        <p14:creationId xmlns:p14="http://schemas.microsoft.com/office/powerpoint/2010/main" val="3067736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185B-93FC-4BB0-941B-F2985A55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Table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ABC6F-28F5-439A-9FB8-41720FA5D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7" y="2276980"/>
            <a:ext cx="5473928" cy="2877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05B7A-31E1-4F55-9F76-2177A817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75" y="2724527"/>
            <a:ext cx="5840449" cy="16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0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185B-93FC-4BB0-941B-F2985A55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Table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52973-764D-4677-8B9A-104DF581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2410645"/>
            <a:ext cx="6485714" cy="2971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C8DFC-B799-47A3-8E33-4A5E172DC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66" y="3310925"/>
            <a:ext cx="5545061" cy="14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56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570E-44C9-4E20-9006-3CB9AA06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Table Generator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EE22D-F151-4AF2-8184-09864CDCBAFC}"/>
              </a:ext>
            </a:extLst>
          </p:cNvPr>
          <p:cNvSpPr/>
          <p:nvPr/>
        </p:nvSpPr>
        <p:spPr>
          <a:xfrm>
            <a:off x="8906036" y="6461692"/>
            <a:ext cx="3285964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2"/>
              </a:rPr>
              <a:t>https://www.tablesgenerator.com/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55D2B0-872D-4BE9-BDFE-1613B10EB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65" y="1601096"/>
            <a:ext cx="5466361" cy="4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6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A6CE-54D4-47F5-83F7-A50939A4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图表目录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26C5A-79AA-4212-96AE-73B835E0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插图目录和表格目录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33D95-573C-48B7-8539-4A3CA66C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86" y="2541493"/>
            <a:ext cx="4832455" cy="887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CDE3E-AABA-4348-8E6C-45802A04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61" y="845270"/>
            <a:ext cx="2928329" cy="1690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51A87-58B8-40B7-907A-90CEAD6B6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83" y="3016250"/>
            <a:ext cx="5416477" cy="2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71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8AF2-0992-4055-847F-066C020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9D0-4712-4C29-8E36-B5D5B022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基本结构</a:t>
            </a:r>
            <a:endParaRPr lang="en-US" altLang="zh-CN" dirty="0"/>
          </a:p>
          <a:p>
            <a:r>
              <a:rPr lang="zh-CN" altLang="en-US" dirty="0"/>
              <a:t>数学公式</a:t>
            </a:r>
            <a:endParaRPr lang="en-US" altLang="zh-CN" dirty="0"/>
          </a:p>
          <a:p>
            <a:r>
              <a:rPr lang="zh-CN" altLang="en-US" dirty="0"/>
              <a:t>图表排版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算法排版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/>
              <a:t>颜色、字体、脚注等</a:t>
            </a:r>
            <a:endParaRPr lang="en-US" altLang="zh-CN" dirty="0"/>
          </a:p>
          <a:p>
            <a:r>
              <a:rPr lang="zh-CN" altLang="en-US" dirty="0"/>
              <a:t>交叉引用</a:t>
            </a:r>
            <a:endParaRPr lang="en-US" altLang="zh-CN" dirty="0"/>
          </a:p>
          <a:p>
            <a:r>
              <a:rPr lang="zh-CN" altLang="en-US" dirty="0"/>
              <a:t>参考文献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2779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3950-5773-47DA-ACA0-0A3E1DDB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Algorithm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4" name="Picture 2" descr="https://pic1.zhimg.com/80/v2-8ecd71ce6bcd82fa0f1b16378f8f3f38_720w.jpg">
            <a:extLst>
              <a:ext uri="{FF2B5EF4-FFF2-40B4-BE49-F238E27FC236}">
                <a16:creationId xmlns:a16="http://schemas.microsoft.com/office/drawing/2014/main" id="{2DE03214-5776-42E6-B662-5EB72756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" y="2071052"/>
            <a:ext cx="5416743" cy="27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c4.zhimg.com/80/v2-8b510b14f7d7065e62576a0f8673cb4b_720w.jpg">
            <a:extLst>
              <a:ext uri="{FF2B5EF4-FFF2-40B4-BE49-F238E27FC236}">
                <a16:creationId xmlns:a16="http://schemas.microsoft.com/office/drawing/2014/main" id="{0E5DC8B0-40E3-4EA7-B3CC-30834A7E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1334072"/>
            <a:ext cx="6665231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97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3950-5773-47DA-ACA0-0A3E1DDB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Algorithm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E5850-CB1D-4F36-BC1F-AA494A96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239" y="919714"/>
            <a:ext cx="4644314" cy="906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12F62-8997-459B-ABB5-D283FFF6D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" t="4743" r="3992" b="6429"/>
          <a:stretch/>
        </p:blipFill>
        <p:spPr>
          <a:xfrm>
            <a:off x="5988724" y="2380511"/>
            <a:ext cx="5883524" cy="35898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30CE87-878D-41BE-8DB0-71CC0C24BECC}"/>
              </a:ext>
            </a:extLst>
          </p:cNvPr>
          <p:cNvSpPr/>
          <p:nvPr/>
        </p:nvSpPr>
        <p:spPr>
          <a:xfrm>
            <a:off x="8224247" y="6475482"/>
            <a:ext cx="3967753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4"/>
              </a:rPr>
              <a:t>https://zhuanlan.zhihu.com/p/166418214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15B24C-A766-4BCE-865F-AE0D6AA15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3" y="1627753"/>
            <a:ext cx="5960914" cy="47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46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8AF2-0992-4055-847F-066C020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9D0-4712-4C29-8E36-B5D5B022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基本结构</a:t>
            </a:r>
            <a:endParaRPr lang="en-US" altLang="zh-CN" dirty="0"/>
          </a:p>
          <a:p>
            <a:r>
              <a:rPr lang="zh-CN" altLang="en-US" dirty="0"/>
              <a:t>数学公式</a:t>
            </a:r>
            <a:endParaRPr lang="en-US" altLang="zh-CN" dirty="0"/>
          </a:p>
          <a:p>
            <a:r>
              <a:rPr lang="zh-CN" altLang="en-US" dirty="0"/>
              <a:t>图表排版</a:t>
            </a:r>
            <a:endParaRPr lang="en-US" altLang="zh-CN" dirty="0"/>
          </a:p>
          <a:p>
            <a:r>
              <a:rPr lang="zh-CN" altLang="en-US" dirty="0"/>
              <a:t>算法排版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颜色、字体、脚注等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/>
              <a:t>交叉引用</a:t>
            </a:r>
            <a:endParaRPr lang="en-US" altLang="zh-CN" dirty="0"/>
          </a:p>
          <a:p>
            <a:r>
              <a:rPr lang="zh-CN" altLang="en-US" dirty="0"/>
              <a:t>参考文献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5801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53B-CB21-40E2-A97D-3401C7F3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颜色和脚注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FD562-2051-47C6-B946-A52F2C34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514" y="3965159"/>
            <a:ext cx="5513843" cy="2868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D5559-B98C-4284-A0AA-1C406DC4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69" y="4139022"/>
            <a:ext cx="5247619" cy="23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146DBA-4A79-44A6-AB4A-C1CC7A550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60244"/>
            <a:ext cx="5839913" cy="712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695AAF-AE2B-4D83-8879-02AB4EC67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67527"/>
            <a:ext cx="7074972" cy="897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9D966-943C-4E51-8BAB-0D11FCBB8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69" y="1556367"/>
            <a:ext cx="3704303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9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DCE3-4477-4CEA-B616-5E79958F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OverLeaf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96A76-2062-48EC-8FCE-685BDD58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8888"/>
            <a:ext cx="5104346" cy="351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8C4C8-5703-4C2E-806C-36D0A8DA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09" y="3429000"/>
            <a:ext cx="4229766" cy="3105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ECF70-85EA-4E98-B91F-85916D63F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252" y="392895"/>
            <a:ext cx="5693947" cy="28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5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D881-FEB2-439E-9AF9-4530CEFD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特殊字符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9CFE-CF75-4E78-9BC4-482E56526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BBA61-8F88-412B-8272-93B95A02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5" y="1563688"/>
            <a:ext cx="10668070" cy="47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3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4891-50E8-47B4-9293-1027C38A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粗体与斜体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(Bold &amp; </a:t>
            </a:r>
            <a:r>
              <a:rPr lang="en-US" altLang="zh-CN" b="1" i="1" dirty="0">
                <a:latin typeface="+mn-lt"/>
                <a:ea typeface="+mn-ea"/>
                <a:cs typeface="+mn-ea"/>
                <a:sym typeface="+mn-lt"/>
              </a:rPr>
              <a:t>Italic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8E9D0-625E-4863-ACBC-A6412600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48" y="1778181"/>
            <a:ext cx="6510266" cy="2514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F1353-C441-4F3F-AF22-82F6A1F7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48" y="4563292"/>
            <a:ext cx="8122737" cy="19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12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23-E2E5-4DB8-AAC8-7165917A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/>
              <a:t>列表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B584-BBC3-4358-9EEB-5794E8CD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>
                <a:solidFill>
                  <a:srgbClr val="0070C0"/>
                </a:solidFill>
              </a:rPr>
              <a:t>itemize</a:t>
            </a:r>
            <a:r>
              <a:rPr lang="en-US" altLang="zh-CN"/>
              <a:t>: </a:t>
            </a:r>
            <a:r>
              <a:rPr lang="zh-CN" altLang="en-US"/>
              <a:t>带相同的标签</a:t>
            </a:r>
            <a:endParaRPr lang="en-US" altLang="zh-CN"/>
          </a:p>
          <a:p>
            <a:r>
              <a:rPr lang="en-US" altLang="zh-CN">
                <a:solidFill>
                  <a:srgbClr val="0070C0"/>
                </a:solidFill>
              </a:rPr>
              <a:t>enumerate</a:t>
            </a:r>
            <a:r>
              <a:rPr lang="en-US" altLang="zh-CN"/>
              <a:t>: </a:t>
            </a:r>
            <a:r>
              <a:rPr lang="zh-CN" altLang="en-US"/>
              <a:t>条目标签为自动编号的符号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02BED-4A83-49A3-A44A-66C99AB6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1570"/>
            <a:ext cx="10859765" cy="30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8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7556-C4EB-4498-834E-B4E315E9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列表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6DD32-B86A-4BF4-BA5F-0A82BEDF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F0676-7FA2-4E62-8DC2-141D5535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1046888" cy="42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66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45C5-E529-4873-AE81-3E9748A1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Items &amp; Enumerate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788EA-F26E-4719-80AF-7642414E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08" y="1938152"/>
            <a:ext cx="4277419" cy="3894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38CCE-0450-49D8-8042-030EB34E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31" y="2389087"/>
            <a:ext cx="5194813" cy="29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9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8AF2-0992-4055-847F-066C020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9D0-4712-4C29-8E36-B5D5B022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基本结构</a:t>
            </a:r>
            <a:endParaRPr lang="en-US" altLang="zh-CN" dirty="0"/>
          </a:p>
          <a:p>
            <a:r>
              <a:rPr lang="zh-CN" altLang="en-US" dirty="0"/>
              <a:t>数学公式</a:t>
            </a:r>
            <a:endParaRPr lang="en-US" altLang="zh-CN" dirty="0"/>
          </a:p>
          <a:p>
            <a:r>
              <a:rPr lang="zh-CN" altLang="en-US" dirty="0"/>
              <a:t>图表排版</a:t>
            </a:r>
            <a:endParaRPr lang="en-US" altLang="zh-CN" dirty="0"/>
          </a:p>
          <a:p>
            <a:r>
              <a:rPr lang="zh-CN" altLang="en-US" dirty="0"/>
              <a:t>算法排版</a:t>
            </a:r>
            <a:endParaRPr lang="en-US" altLang="zh-CN" dirty="0"/>
          </a:p>
          <a:p>
            <a:r>
              <a:rPr lang="zh-CN" altLang="en-US" dirty="0"/>
              <a:t>颜色、字体、脚注等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交叉引用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/>
              <a:t>参考文献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912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8E71-C8BC-4DAF-9DB6-A24B1149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交叉引用 </a:t>
            </a:r>
            <a:r>
              <a:rPr lang="en-US" altLang="zh-CN" b="1" dirty="0">
                <a:cs typeface="+mn-ea"/>
                <a:sym typeface="+mn-lt"/>
              </a:rPr>
              <a:t>(Cross-Reference)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EC56-87A9-42AB-8A06-56D7811BA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交叉引用：章节</a:t>
            </a:r>
            <a:r>
              <a:rPr lang="en-US" altLang="zh-CN" dirty="0"/>
              <a:t>, </a:t>
            </a:r>
            <a:r>
              <a:rPr lang="zh-CN" altLang="en-US" dirty="0"/>
              <a:t>图表</a:t>
            </a:r>
            <a:r>
              <a:rPr lang="en-US" altLang="zh-CN" dirty="0"/>
              <a:t>, </a:t>
            </a:r>
            <a:r>
              <a:rPr lang="zh-CN" altLang="en-US" dirty="0"/>
              <a:t>定理</a:t>
            </a:r>
            <a:r>
              <a:rPr lang="en-US" altLang="zh-CN" dirty="0"/>
              <a:t>, </a:t>
            </a:r>
            <a:r>
              <a:rPr lang="zh-CN" altLang="en-US" dirty="0"/>
              <a:t>引理</a:t>
            </a:r>
            <a:r>
              <a:rPr lang="en-US" altLang="zh-CN" dirty="0"/>
              <a:t>, </a:t>
            </a:r>
            <a:r>
              <a:rPr lang="zh-CN" altLang="en-US" dirty="0"/>
              <a:t>公式</a:t>
            </a:r>
            <a:r>
              <a:rPr lang="en-US" altLang="zh-CN" dirty="0"/>
              <a:t>, </a:t>
            </a:r>
            <a:r>
              <a:rPr lang="zh-CN" altLang="en-US" dirty="0"/>
              <a:t>页码</a:t>
            </a:r>
            <a:r>
              <a:rPr lang="en-US" altLang="zh-CN" dirty="0"/>
              <a:t>, </a:t>
            </a:r>
            <a:r>
              <a:rPr lang="zh-CN" altLang="en-US" dirty="0"/>
              <a:t>参考文献</a:t>
            </a:r>
            <a:r>
              <a:rPr lang="en-US" altLang="zh-CN" dirty="0"/>
              <a:t>, ...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LaTeX</a:t>
            </a:r>
            <a:r>
              <a:rPr lang="zh-CN" altLang="en-US" dirty="0"/>
              <a:t> 会自动跟踪所有变动，保证所有交叉引用与索引记录的正确性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相关命令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设置标签：</a:t>
            </a:r>
            <a:r>
              <a:rPr lang="en-US" altLang="zh-CN" dirty="0">
                <a:solidFill>
                  <a:srgbClr val="0070C0"/>
                </a:solidFill>
              </a:rPr>
              <a:t>\label{</a:t>
            </a:r>
            <a:r>
              <a:rPr lang="zh-CN" altLang="en-US" dirty="0">
                <a:solidFill>
                  <a:srgbClr val="0070C0"/>
                </a:solidFill>
              </a:rPr>
              <a:t>标签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章节、图表、定理等：</a:t>
            </a:r>
            <a:r>
              <a:rPr lang="en-US" altLang="zh-CN" dirty="0">
                <a:solidFill>
                  <a:srgbClr val="0070C0"/>
                </a:solidFill>
              </a:rPr>
              <a:t>\ref{</a:t>
            </a:r>
            <a:r>
              <a:rPr lang="zh-CN" altLang="en-US" dirty="0">
                <a:solidFill>
                  <a:srgbClr val="0070C0"/>
                </a:solidFill>
              </a:rPr>
              <a:t>标签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公式的引用：</a:t>
            </a: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eqref</a:t>
            </a:r>
            <a:r>
              <a:rPr lang="en-US" altLang="zh-CN" dirty="0">
                <a:solidFill>
                  <a:srgbClr val="0070C0"/>
                </a:solidFill>
              </a:rPr>
              <a:t>{</a:t>
            </a:r>
            <a:r>
              <a:rPr lang="zh-CN" altLang="en-US" dirty="0">
                <a:solidFill>
                  <a:srgbClr val="0070C0"/>
                </a:solidFill>
              </a:rPr>
              <a:t>标签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zh-CN" altLang="en-US" dirty="0"/>
              <a:t>页码的引用：</a:t>
            </a: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pageref</a:t>
            </a:r>
            <a:r>
              <a:rPr lang="en-US" altLang="zh-CN" dirty="0">
                <a:solidFill>
                  <a:srgbClr val="0070C0"/>
                </a:solidFill>
              </a:rPr>
              <a:t>{</a:t>
            </a:r>
            <a:r>
              <a:rPr lang="zh-CN" altLang="en-US" dirty="0">
                <a:solidFill>
                  <a:srgbClr val="0070C0"/>
                </a:solidFill>
              </a:rPr>
              <a:t>标签</a:t>
            </a:r>
            <a:r>
              <a:rPr lang="en-US" altLang="zh-CN" dirty="0">
                <a:solidFill>
                  <a:srgbClr val="0070C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8872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709-CE83-41E2-AE28-613012A7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交叉引用 </a:t>
            </a:r>
            <a:r>
              <a:rPr lang="en-US" altLang="zh-CN" dirty="0">
                <a:cs typeface="+mn-ea"/>
                <a:sym typeface="+mn-lt"/>
              </a:rPr>
              <a:t>(Cross-Reference)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66B8E-2674-455E-84F4-5F1D1AC4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692076" cy="4508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8FCC2-E392-4921-9E3D-9DEBAD5E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27" y="3556880"/>
            <a:ext cx="4007788" cy="14236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77F3E0-DD86-40CB-AA45-E29F305E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843" cy="1603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先标记，后引用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\label{***}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720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709-CE83-41E2-AE28-613012A7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交叉引用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(Cross-Reference)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88FC3-647F-4C6A-9DAA-3E0E5DE9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67" y="1912723"/>
            <a:ext cx="8532956" cy="2119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B9FF7-EB26-40F3-88DE-D7DA73E1A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4094"/>
            <a:ext cx="9841961" cy="17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12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8AF2-0992-4055-847F-066C020C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LaTeX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排版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9D0-4712-4C29-8E36-B5D5B022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基本结构</a:t>
            </a:r>
            <a:endParaRPr lang="en-US" altLang="zh-CN" dirty="0"/>
          </a:p>
          <a:p>
            <a:r>
              <a:rPr lang="zh-CN" altLang="en-US" dirty="0"/>
              <a:t>数学公式</a:t>
            </a:r>
            <a:endParaRPr lang="en-US" altLang="zh-CN" dirty="0"/>
          </a:p>
          <a:p>
            <a:r>
              <a:rPr lang="zh-CN" altLang="en-US" dirty="0"/>
              <a:t>图表排版</a:t>
            </a:r>
            <a:endParaRPr lang="en-US" altLang="zh-CN" dirty="0"/>
          </a:p>
          <a:p>
            <a:r>
              <a:rPr lang="zh-CN" altLang="en-US" dirty="0"/>
              <a:t>算法排版</a:t>
            </a:r>
            <a:endParaRPr lang="en-US" altLang="zh-CN" dirty="0"/>
          </a:p>
          <a:p>
            <a:r>
              <a:rPr lang="zh-CN" altLang="en-US" dirty="0"/>
              <a:t>颜色、字体、脚注等</a:t>
            </a:r>
            <a:endParaRPr lang="en-US" altLang="zh-CN" dirty="0"/>
          </a:p>
          <a:p>
            <a:r>
              <a:rPr lang="zh-CN" altLang="en-US" dirty="0"/>
              <a:t>交叉引用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参考文献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023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9CC8-31BF-439E-A324-E71A890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OverLeaf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FDF476-B978-472E-A28F-3B4DE1755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956" y="1825625"/>
            <a:ext cx="82920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78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EAE9-4CDF-4D17-AE5F-8B3E055B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参考文献的引用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B3B81-85EC-48F3-A0F8-124D1963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1936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通过</a:t>
            </a:r>
            <a:r>
              <a:rPr lang="en-US" altLang="zh-CN" dirty="0" err="1"/>
              <a:t>BibTex</a:t>
            </a:r>
            <a:r>
              <a:rPr lang="zh-CN" altLang="en-US" dirty="0"/>
              <a:t>文件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直接插入参考文献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BED88-F74D-4E51-BC98-2995B4EB2189}"/>
              </a:ext>
            </a:extLst>
          </p:cNvPr>
          <p:cNvGrpSpPr/>
          <p:nvPr/>
        </p:nvGrpSpPr>
        <p:grpSpPr>
          <a:xfrm>
            <a:off x="1735580" y="3065161"/>
            <a:ext cx="2595846" cy="3681046"/>
            <a:chOff x="4830542" y="1825625"/>
            <a:chExt cx="2838095" cy="38952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D23880-20C4-483D-94EC-A5BA15A3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0542" y="1825625"/>
              <a:ext cx="2838095" cy="38952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A2AAAD-8865-4FDA-A7F1-413CAD9DF622}"/>
                </a:ext>
              </a:extLst>
            </p:cNvPr>
            <p:cNvSpPr/>
            <p:nvPr/>
          </p:nvSpPr>
          <p:spPr>
            <a:xfrm>
              <a:off x="4921352" y="2626468"/>
              <a:ext cx="2276272" cy="4085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87B1BF4-8323-4392-8525-1BF63F99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05" y="1121313"/>
            <a:ext cx="6700242" cy="56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73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18A3-04AB-455F-BF00-1A7B418C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Bibliography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C3FFC-9C53-46B3-BC05-E5E95B0C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86" y="1690688"/>
            <a:ext cx="10387814" cy="4285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BC133-2B2B-4B84-B3CB-1DC685F7BC17}"/>
              </a:ext>
            </a:extLst>
          </p:cNvPr>
          <p:cNvSpPr/>
          <p:nvPr/>
        </p:nvSpPr>
        <p:spPr>
          <a:xfrm>
            <a:off x="9859246" y="6487610"/>
            <a:ext cx="2332754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  <a:hlinkClick r:id="rId4"/>
              </a:rPr>
              <a:t>http://googlehelper.net/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209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4C06-E01E-4A1D-ADFC-D1D4461C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Bibliography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534D5-A76D-4C44-A26B-2DA91A42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3" y="1962461"/>
            <a:ext cx="6188217" cy="3803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17419-FEBB-4436-B576-2AD1252B3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82" y="3013351"/>
            <a:ext cx="5752267" cy="17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09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2390-3BEB-48C2-8402-E8BBC61D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文献引用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D5B04-1EEE-4498-A28C-E400CFF8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59" y="1130284"/>
            <a:ext cx="5511834" cy="5245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AB314-1EDD-4FC6-933A-93EB76E28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3" y="3563937"/>
            <a:ext cx="5221288" cy="30623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61D7AD-19BA-4FAE-96B6-B9ED0F82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843" cy="1603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文献引用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\cite{***}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citet</a:t>
            </a:r>
            <a:r>
              <a:rPr lang="en-US" altLang="zh-CN" dirty="0">
                <a:solidFill>
                  <a:srgbClr val="0070C0"/>
                </a:solidFill>
              </a:rPr>
              <a:t>{***}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\</a:t>
            </a:r>
            <a:r>
              <a:rPr lang="en-US" altLang="zh-CN" dirty="0" err="1">
                <a:solidFill>
                  <a:srgbClr val="0070C0"/>
                </a:solidFill>
              </a:rPr>
              <a:t>citep</a:t>
            </a:r>
            <a:r>
              <a:rPr lang="en-US" altLang="zh-CN" dirty="0">
                <a:solidFill>
                  <a:srgbClr val="0070C0"/>
                </a:solidFill>
              </a:rPr>
              <a:t>{***}</a:t>
            </a:r>
          </a:p>
        </p:txBody>
      </p:sp>
    </p:spTree>
    <p:extLst>
      <p:ext uri="{BB962C8B-B14F-4D97-AF65-F5344CB8AC3E}">
        <p14:creationId xmlns:p14="http://schemas.microsoft.com/office/powerpoint/2010/main" val="42843092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2390-3BEB-48C2-8402-E8BBC61D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参考文献格式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A1237-D991-4283-BD9D-85227C8FE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7" y="2587486"/>
            <a:ext cx="4390649" cy="2167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24FCA-0BBB-41F0-8CD3-4FDF0548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52" y="1818757"/>
            <a:ext cx="6019048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195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7F61-603F-4E72-8688-70B73A41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Bibliography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E09E3-3B6B-4F99-B5E1-FB2D0854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10" y="1764246"/>
            <a:ext cx="7826238" cy="45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539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0DE-7AF5-40B9-83E5-6F661E5B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超链接</a:t>
            </a:r>
            <a:r>
              <a:rPr lang="en-US" altLang="zh-CN" b="1" dirty="0"/>
              <a:t>: </a:t>
            </a:r>
            <a:r>
              <a:rPr lang="en-US" altLang="zh-CN" b="1" dirty="0" err="1"/>
              <a:t>hyperref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2A0D1-6063-4145-8E74-DA279A19A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73AF8-BEF4-4EA0-90E8-A2EECCFA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8659"/>
            <a:ext cx="10544060" cy="42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1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11AD-37C1-4725-89BB-04308B2C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超链接</a:t>
            </a:r>
            <a:r>
              <a:rPr lang="en-US" altLang="zh-CN" b="1" dirty="0"/>
              <a:t>: </a:t>
            </a:r>
            <a:r>
              <a:rPr lang="en-US" altLang="zh-CN" b="1" dirty="0" err="1"/>
              <a:t>hyperref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AC11B-FCFA-4212-99A2-442B9918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DC559-1980-4053-957B-A0A45584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4" y="1898872"/>
            <a:ext cx="5838719" cy="4204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C9867-7E82-439C-8539-1E088357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99" y="1751872"/>
            <a:ext cx="5728616" cy="4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893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47AB-5DAE-4116-B5F9-1F3A5251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/>
              <a:t>学位论文模板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6B592-AD4B-47F8-95B0-EA9F97B4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9" y="2008483"/>
            <a:ext cx="10815362" cy="29140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AD984E-59BE-48CB-BE37-7A9D812C69B7}"/>
              </a:ext>
            </a:extLst>
          </p:cNvPr>
          <p:cNvSpPr/>
          <p:nvPr/>
        </p:nvSpPr>
        <p:spPr>
          <a:xfrm>
            <a:off x="7275269" y="6492875"/>
            <a:ext cx="4916731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hlinkClick r:id="rId3"/>
              </a:rPr>
              <a:t>https://informatics.xmu.edu.cn/info/1047/4651.htm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44272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903F-F58B-4A1A-8E3E-7DC87BF5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学位论文模板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5EA12-E91F-489D-93A6-D501D42B860A}"/>
              </a:ext>
            </a:extLst>
          </p:cNvPr>
          <p:cNvSpPr/>
          <p:nvPr/>
        </p:nvSpPr>
        <p:spPr>
          <a:xfrm>
            <a:off x="7929295" y="6488668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2"/>
              </a:rPr>
              <a:t>https://kle.xmu.edu.cn/info/1732/31441.htm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ACC1D-C86A-4B1B-915B-C72E30CF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88" y="1357009"/>
            <a:ext cx="5605783" cy="51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4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E20E-367A-47F7-B879-F2176358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OverLeaf – </a:t>
            </a: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多人协作</a:t>
            </a:r>
            <a:endParaRPr lang="zh-CN" altLang="en-US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570C7-EBB1-4A53-88D4-26A6F420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03" y="1562924"/>
            <a:ext cx="9740994" cy="51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E09-8FD9-4C0C-B744-F973E1FD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Overleaf - </a:t>
            </a:r>
            <a:r>
              <a:rPr lang="en-US" altLang="zh-CN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History &amp; Label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FAA7F-2D5B-4641-87B5-6E1F6FB3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75" y="1459640"/>
            <a:ext cx="9977849" cy="52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w00j4q0">
      <a:majorFont>
        <a:latin typeface="Times New Roman" panose="020F0302020204030204"/>
        <a:ea typeface="宋体"/>
        <a:cs typeface=""/>
      </a:majorFont>
      <a:minorFont>
        <a:latin typeface="Times New Roman" panose="020F0502020204030204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1522</Words>
  <Application>Microsoft Office PowerPoint</Application>
  <PresentationFormat>宽屏</PresentationFormat>
  <Paragraphs>297</Paragraphs>
  <Slides>79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79</vt:i4>
      </vt:variant>
    </vt:vector>
  </HeadingPairs>
  <TitlesOfParts>
    <vt:vector size="83" baseType="lpstr">
      <vt:lpstr>等线</vt:lpstr>
      <vt:lpstr>Arial</vt:lpstr>
      <vt:lpstr>Times New Roman</vt:lpstr>
      <vt:lpstr>Office Theme</vt:lpstr>
      <vt:lpstr>3、LaTeX使用简介</vt:lpstr>
      <vt:lpstr>提纲</vt:lpstr>
      <vt:lpstr>LaTeX</vt:lpstr>
      <vt:lpstr>LaTeX安装</vt:lpstr>
      <vt:lpstr>OverLeaf</vt:lpstr>
      <vt:lpstr>OverLeaf</vt:lpstr>
      <vt:lpstr>OverLeaf</vt:lpstr>
      <vt:lpstr>OverLeaf – 多人协作</vt:lpstr>
      <vt:lpstr>Overleaf - History &amp; Label</vt:lpstr>
      <vt:lpstr>模板（Template）</vt:lpstr>
      <vt:lpstr>LaTeX文稿的排版过程</vt:lpstr>
      <vt:lpstr>LaTeX源文件的基本框架</vt:lpstr>
      <vt:lpstr>Overview</vt:lpstr>
      <vt:lpstr>Style</vt:lpstr>
      <vt:lpstr>提纲</vt:lpstr>
      <vt:lpstr>LaTeX排版</vt:lpstr>
      <vt:lpstr>Document class</vt:lpstr>
      <vt:lpstr>导言区</vt:lpstr>
      <vt:lpstr>宏包(Package): LaTeX功能的扩展</vt:lpstr>
      <vt:lpstr>LaTeX示例</vt:lpstr>
      <vt:lpstr>标题部分</vt:lpstr>
      <vt:lpstr>标题部分</vt:lpstr>
      <vt:lpstr>摘要 -- Abstract</vt:lpstr>
      <vt:lpstr>章节命令</vt:lpstr>
      <vt:lpstr>Section</vt:lpstr>
      <vt:lpstr>排版基础：换行、分段、分页</vt:lpstr>
      <vt:lpstr>目录</vt:lpstr>
      <vt:lpstr>文档的分割处理: \input 与 \include</vt:lpstr>
      <vt:lpstr>LaTeX排版</vt:lpstr>
      <vt:lpstr>数学排版</vt:lpstr>
      <vt:lpstr>行内公式 &amp; 文本</vt:lpstr>
      <vt:lpstr>行间公式</vt:lpstr>
      <vt:lpstr>单行公式</vt:lpstr>
      <vt:lpstr>单行公式</vt:lpstr>
      <vt:lpstr>多行公式</vt:lpstr>
      <vt:lpstr>子公式、符号加粗</vt:lpstr>
      <vt:lpstr>上下标</vt:lpstr>
      <vt:lpstr>分式</vt:lpstr>
      <vt:lpstr>条件式</vt:lpstr>
      <vt:lpstr>Equation</vt:lpstr>
      <vt:lpstr>Equation</vt:lpstr>
      <vt:lpstr>LaTeX排版</vt:lpstr>
      <vt:lpstr>图的排版</vt:lpstr>
      <vt:lpstr>图的排版</vt:lpstr>
      <vt:lpstr>Figure</vt:lpstr>
      <vt:lpstr>Figure</vt:lpstr>
      <vt:lpstr>Figure</vt:lpstr>
      <vt:lpstr>Figure</vt:lpstr>
      <vt:lpstr>Figure</vt:lpstr>
      <vt:lpstr>表格排版</vt:lpstr>
      <vt:lpstr>Table</vt:lpstr>
      <vt:lpstr>Table</vt:lpstr>
      <vt:lpstr>Table Generator</vt:lpstr>
      <vt:lpstr>图表目录</vt:lpstr>
      <vt:lpstr>LaTeX排版</vt:lpstr>
      <vt:lpstr>Algorithm</vt:lpstr>
      <vt:lpstr>Algorithm</vt:lpstr>
      <vt:lpstr>LaTeX排版</vt:lpstr>
      <vt:lpstr>颜色和脚注</vt:lpstr>
      <vt:lpstr>特殊字符</vt:lpstr>
      <vt:lpstr>粗体与斜体 (Bold &amp; Italic)</vt:lpstr>
      <vt:lpstr>列表</vt:lpstr>
      <vt:lpstr>列表</vt:lpstr>
      <vt:lpstr>Items &amp; Enumerate</vt:lpstr>
      <vt:lpstr>LaTeX排版</vt:lpstr>
      <vt:lpstr>交叉引用 (Cross-Reference)</vt:lpstr>
      <vt:lpstr>交叉引用 (Cross-Reference)</vt:lpstr>
      <vt:lpstr>交叉引用 (Cross-Reference)</vt:lpstr>
      <vt:lpstr>LaTeX排版</vt:lpstr>
      <vt:lpstr>参考文献的引用</vt:lpstr>
      <vt:lpstr>Bibliography</vt:lpstr>
      <vt:lpstr>Bibliography</vt:lpstr>
      <vt:lpstr>文献引用</vt:lpstr>
      <vt:lpstr>参考文献格式</vt:lpstr>
      <vt:lpstr>Bibliography</vt:lpstr>
      <vt:lpstr>超链接: hyperref</vt:lpstr>
      <vt:lpstr>超链接: hyperref</vt:lpstr>
      <vt:lpstr>学位论文模板</vt:lpstr>
      <vt:lpstr>学位论文模板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数学公式与LaTeX排版</dc:title>
  <dc:creator>Luo Zhiming</dc:creator>
  <cp:lastModifiedBy>Wu Yikun</cp:lastModifiedBy>
  <cp:revision>98</cp:revision>
  <dcterms:created xsi:type="dcterms:W3CDTF">2022-09-06T11:38:22Z</dcterms:created>
  <dcterms:modified xsi:type="dcterms:W3CDTF">2023-11-13T03:30:06Z</dcterms:modified>
</cp:coreProperties>
</file>